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 id="2147483709" r:id="rId3"/>
    <p:sldMasterId id="2147483721" r:id="rId4"/>
    <p:sldMasterId id="2147483733" r:id="rId5"/>
    <p:sldMasterId id="2147483749" r:id="rId6"/>
  </p:sldMasterIdLst>
  <p:notesMasterIdLst>
    <p:notesMasterId r:id="rId38"/>
  </p:notesMasterIdLst>
  <p:sldIdLst>
    <p:sldId id="256" r:id="rId7"/>
    <p:sldId id="257" r:id="rId8"/>
    <p:sldId id="274" r:id="rId9"/>
    <p:sldId id="270" r:id="rId10"/>
    <p:sldId id="271" r:id="rId11"/>
    <p:sldId id="272" r:id="rId12"/>
    <p:sldId id="278" r:id="rId13"/>
    <p:sldId id="258" r:id="rId14"/>
    <p:sldId id="279" r:id="rId15"/>
    <p:sldId id="267" r:id="rId16"/>
    <p:sldId id="264" r:id="rId17"/>
    <p:sldId id="275" r:id="rId18"/>
    <p:sldId id="276" r:id="rId19"/>
    <p:sldId id="265" r:id="rId20"/>
    <p:sldId id="268" r:id="rId21"/>
    <p:sldId id="263" r:id="rId22"/>
    <p:sldId id="260" r:id="rId23"/>
    <p:sldId id="269" r:id="rId24"/>
    <p:sldId id="280" r:id="rId25"/>
    <p:sldId id="277" r:id="rId26"/>
    <p:sldId id="1032" r:id="rId27"/>
    <p:sldId id="294" r:id="rId28"/>
    <p:sldId id="267705027" r:id="rId29"/>
    <p:sldId id="267705028" r:id="rId30"/>
    <p:sldId id="301" r:id="rId31"/>
    <p:sldId id="2144448119" r:id="rId32"/>
    <p:sldId id="974" r:id="rId33"/>
    <p:sldId id="5957" r:id="rId34"/>
    <p:sldId id="5942" r:id="rId35"/>
    <p:sldId id="267704380" r:id="rId36"/>
    <p:sldId id="594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BDE"/>
    <a:srgbClr val="C4C2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6C3FA-179D-4CBC-9F6B-433C745E9A9F}"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67DD9-F5A0-4434-A4A0-E42B155C798C}" type="slidenum">
              <a:rPr lang="en-US" smtClean="0"/>
              <a:t>‹#›</a:t>
            </a:fld>
            <a:endParaRPr lang="en-US"/>
          </a:p>
        </p:txBody>
      </p:sp>
    </p:spTree>
    <p:extLst>
      <p:ext uri="{BB962C8B-B14F-4D97-AF65-F5344CB8AC3E}">
        <p14:creationId xmlns:p14="http://schemas.microsoft.com/office/powerpoint/2010/main" val="148470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91CC3F9-9B7E-49A8-B4AB-5493A83D96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86773-FF3A-4441-8442-5643354A65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20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81429-902B-4E24-804D-552FFB13CE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90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81429-902B-4E24-804D-552FFB13CE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75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1B44A-AADC-4A42-8D46-D631992BE4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98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Abangah</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GH, </a:t>
            </a:r>
            <a:r>
              <a:rPr lang="en-US" sz="18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Rashidian</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T, </a:t>
            </a:r>
            <a:r>
              <a:rPr lang="en-US" sz="18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Parizad</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Nasirkandy</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M, </a:t>
            </a:r>
            <a:r>
              <a:rPr lang="en-US" sz="18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Azami</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M. A Meta-Analysis of The Prevalence and Etiology of Infertility in Iran. Int J </a:t>
            </a:r>
            <a:r>
              <a:rPr lang="en-US" sz="18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Fertil</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Steril</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2023 Apr 1;17(3):160-173. </a:t>
            </a:r>
            <a:r>
              <a:rPr lang="en-US" sz="1800" dirty="0" err="1">
                <a:solidFill>
                  <a:srgbClr val="212121"/>
                </a:solidFill>
                <a:effectLst/>
                <a:latin typeface="Arial" panose="020B0604020202020204" pitchFamily="34" charset="0"/>
                <a:ea typeface="Calibri" panose="020F0502020204030204" pitchFamily="34" charset="0"/>
                <a:cs typeface="Arial" panose="020B0604020202020204" pitchFamily="34" charset="0"/>
              </a:rPr>
              <a:t>doi</a:t>
            </a:r>
            <a:r>
              <a:rPr lang="en-US" sz="1800" dirty="0">
                <a:solidFill>
                  <a:srgbClr val="212121"/>
                </a:solidFill>
                <a:effectLst/>
                <a:latin typeface="Arial" panose="020B0604020202020204" pitchFamily="34" charset="0"/>
                <a:ea typeface="Calibri" panose="020F0502020204030204" pitchFamily="34" charset="0"/>
                <a:cs typeface="Arial" panose="020B0604020202020204" pitchFamily="34" charset="0"/>
              </a:rPr>
              <a:t>: 10.22074/ijfs.2023.541991.1215. PMID: 37183842; PMCID: PMC10189156.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33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 Agarwal A, Aponte-</a:t>
            </a:r>
            <a:r>
              <a:rPr lang="en-US" sz="1200" dirty="0" err="1"/>
              <a:t>Mellado</a:t>
            </a:r>
            <a:r>
              <a:rPr lang="en-US" sz="1200" dirty="0"/>
              <a:t> A, Premkumar BJ, Shaman A, Gupta S. The effects of oxidative stress on female reproduction: a review. Reproductive Biology and Endocrinology. 2012;10(1):49.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6CD2-2A15-473D-8423-CBAFB6E5D3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15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6CD2-2A15-473D-8423-CBAFB6E5D3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74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6CD2-2A15-473D-8423-CBAFB6E5D3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64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F034D2D-22F3-4D42-8771-C143FD4CC247}" type="datetimeFigureOut">
              <a:rPr lang="en-US" smtClean="0"/>
              <a:t>11/5/2024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219174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034D2D-22F3-4D42-8771-C143FD4CC24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6765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034D2D-22F3-4D42-8771-C143FD4CC24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765583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034D2D-22F3-4D42-8771-C143FD4CC24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1F56-411E-44C0-92BC-BC9CE0A6440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069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034D2D-22F3-4D42-8771-C143FD4CC24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3856612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034D2D-22F3-4D42-8771-C143FD4CC24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347654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034D2D-22F3-4D42-8771-C143FD4CC24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4279213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34D2D-22F3-4D42-8771-C143FD4CC24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123095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34D2D-22F3-4D42-8771-C143FD4CC24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413463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049-8995-3F17-62FB-82ED0D6533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386452BC-A658-3637-C77C-9CF72DCBC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CEC5FAD7-B7C6-0E27-CA37-41A918C8572D}"/>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5" name="Footer Placeholder 4">
            <a:extLst>
              <a:ext uri="{FF2B5EF4-FFF2-40B4-BE49-F238E27FC236}">
                <a16:creationId xmlns:a16="http://schemas.microsoft.com/office/drawing/2014/main" id="{9B4C20ED-8C5B-742D-CFA4-56FC3DD7FB6A}"/>
              </a:ext>
            </a:extLst>
          </p:cNvPr>
          <p:cNvSpPr>
            <a:spLocks noGrp="1"/>
          </p:cNvSpPr>
          <p:nvPr>
            <p:ph type="ftr" sz="quarter" idx="11"/>
          </p:nvPr>
        </p:nvSpPr>
        <p:spPr/>
        <p:txBody>
          <a:bodyPr/>
          <a:lstStyle/>
          <a:p>
            <a:endParaRPr lang="fa-IR" dirty="0"/>
          </a:p>
        </p:txBody>
      </p:sp>
      <p:sp>
        <p:nvSpPr>
          <p:cNvPr id="6" name="Slide Number Placeholder 5">
            <a:extLst>
              <a:ext uri="{FF2B5EF4-FFF2-40B4-BE49-F238E27FC236}">
                <a16:creationId xmlns:a16="http://schemas.microsoft.com/office/drawing/2014/main" id="{D5BCF8D6-84F2-AEEE-5188-8FE2E88C25D9}"/>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171803399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BD71-F957-0EC1-E73D-0CEFC036EBFA}"/>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83052E4E-AD6B-56DF-6560-BC4CE7AFC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C8A3B95C-BAE1-18F4-E323-FE9EEA74A787}"/>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5" name="Footer Placeholder 4">
            <a:extLst>
              <a:ext uri="{FF2B5EF4-FFF2-40B4-BE49-F238E27FC236}">
                <a16:creationId xmlns:a16="http://schemas.microsoft.com/office/drawing/2014/main" id="{2169C292-794D-F369-F543-7A20DD4B2FEC}"/>
              </a:ext>
            </a:extLst>
          </p:cNvPr>
          <p:cNvSpPr>
            <a:spLocks noGrp="1"/>
          </p:cNvSpPr>
          <p:nvPr>
            <p:ph type="ftr" sz="quarter" idx="11"/>
          </p:nvPr>
        </p:nvSpPr>
        <p:spPr/>
        <p:txBody>
          <a:bodyPr/>
          <a:lstStyle/>
          <a:p>
            <a:endParaRPr lang="fa-IR" dirty="0"/>
          </a:p>
        </p:txBody>
      </p:sp>
      <p:sp>
        <p:nvSpPr>
          <p:cNvPr id="6" name="Slide Number Placeholder 5">
            <a:extLst>
              <a:ext uri="{FF2B5EF4-FFF2-40B4-BE49-F238E27FC236}">
                <a16:creationId xmlns:a16="http://schemas.microsoft.com/office/drawing/2014/main" id="{D590F2E1-EF72-9707-DBA9-91BCD3D63F91}"/>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386822779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34D2D-22F3-4D42-8771-C143FD4CC24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4092960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AB0D-82FE-1E0F-94F2-F9E8BA598D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528268B7-C0F8-D203-73B2-456EDEB82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608A97-787F-8BB7-CC64-FF0AA76F2CC5}"/>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5" name="Footer Placeholder 4">
            <a:extLst>
              <a:ext uri="{FF2B5EF4-FFF2-40B4-BE49-F238E27FC236}">
                <a16:creationId xmlns:a16="http://schemas.microsoft.com/office/drawing/2014/main" id="{4593833C-417B-DB31-A4CF-AD5A5CD2A1CF}"/>
              </a:ext>
            </a:extLst>
          </p:cNvPr>
          <p:cNvSpPr>
            <a:spLocks noGrp="1"/>
          </p:cNvSpPr>
          <p:nvPr>
            <p:ph type="ftr" sz="quarter" idx="11"/>
          </p:nvPr>
        </p:nvSpPr>
        <p:spPr/>
        <p:txBody>
          <a:bodyPr/>
          <a:lstStyle/>
          <a:p>
            <a:endParaRPr lang="fa-IR" dirty="0"/>
          </a:p>
        </p:txBody>
      </p:sp>
      <p:sp>
        <p:nvSpPr>
          <p:cNvPr id="6" name="Slide Number Placeholder 5">
            <a:extLst>
              <a:ext uri="{FF2B5EF4-FFF2-40B4-BE49-F238E27FC236}">
                <a16:creationId xmlns:a16="http://schemas.microsoft.com/office/drawing/2014/main" id="{FE530753-1C1F-2ED3-CEA8-09A84FCCB245}"/>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354137856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6307-46D0-F374-1E0C-9C345D686D4C}"/>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B5A0C58D-37FA-98D9-095B-F061C79C5B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09F96A3E-DCAC-D1C4-F7D2-71AC317B4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AD079A8B-AFD1-0C88-13F0-39AA91574DD1}"/>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6" name="Footer Placeholder 5">
            <a:extLst>
              <a:ext uri="{FF2B5EF4-FFF2-40B4-BE49-F238E27FC236}">
                <a16:creationId xmlns:a16="http://schemas.microsoft.com/office/drawing/2014/main" id="{D693DDFD-1858-C1D3-682D-2E598E21557E}"/>
              </a:ext>
            </a:extLst>
          </p:cNvPr>
          <p:cNvSpPr>
            <a:spLocks noGrp="1"/>
          </p:cNvSpPr>
          <p:nvPr>
            <p:ph type="ftr" sz="quarter" idx="11"/>
          </p:nvPr>
        </p:nvSpPr>
        <p:spPr/>
        <p:txBody>
          <a:bodyPr/>
          <a:lstStyle/>
          <a:p>
            <a:endParaRPr lang="fa-IR" dirty="0"/>
          </a:p>
        </p:txBody>
      </p:sp>
      <p:sp>
        <p:nvSpPr>
          <p:cNvPr id="7" name="Slide Number Placeholder 6">
            <a:extLst>
              <a:ext uri="{FF2B5EF4-FFF2-40B4-BE49-F238E27FC236}">
                <a16:creationId xmlns:a16="http://schemas.microsoft.com/office/drawing/2014/main" id="{F7591233-69D5-4255-5F4A-CB3CD98D014C}"/>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79451308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3EE1-C7BB-4875-0799-6F90CD842C6D}"/>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FE9E33AD-62F5-6A68-66FA-779CA01BC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18F70B-8B2E-A052-E3B2-23CFD9208B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319371E6-AA7F-44FF-481F-82A80AACE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CDC06A-B19A-512C-C39F-01497E753F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B13CCECD-3133-FD0F-D49C-36150A7FFBA5}"/>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8" name="Footer Placeholder 7">
            <a:extLst>
              <a:ext uri="{FF2B5EF4-FFF2-40B4-BE49-F238E27FC236}">
                <a16:creationId xmlns:a16="http://schemas.microsoft.com/office/drawing/2014/main" id="{22708701-3ECA-3D0D-E979-BF6801DEBDD5}"/>
              </a:ext>
            </a:extLst>
          </p:cNvPr>
          <p:cNvSpPr>
            <a:spLocks noGrp="1"/>
          </p:cNvSpPr>
          <p:nvPr>
            <p:ph type="ftr" sz="quarter" idx="11"/>
          </p:nvPr>
        </p:nvSpPr>
        <p:spPr/>
        <p:txBody>
          <a:bodyPr/>
          <a:lstStyle/>
          <a:p>
            <a:endParaRPr lang="fa-IR" dirty="0"/>
          </a:p>
        </p:txBody>
      </p:sp>
      <p:sp>
        <p:nvSpPr>
          <p:cNvPr id="9" name="Slide Number Placeholder 8">
            <a:extLst>
              <a:ext uri="{FF2B5EF4-FFF2-40B4-BE49-F238E27FC236}">
                <a16:creationId xmlns:a16="http://schemas.microsoft.com/office/drawing/2014/main" id="{2F5ABE70-F7DC-6AB4-4B8B-E6ECC04FF878}"/>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84816067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8FF9-FA6A-1882-FC53-5262653EC943}"/>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F2518E7C-0E31-92BE-FD0E-8FA2E2F40D68}"/>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4" name="Footer Placeholder 3">
            <a:extLst>
              <a:ext uri="{FF2B5EF4-FFF2-40B4-BE49-F238E27FC236}">
                <a16:creationId xmlns:a16="http://schemas.microsoft.com/office/drawing/2014/main" id="{A08162DB-AEB2-9DD4-4EB2-9179588E54F4}"/>
              </a:ext>
            </a:extLst>
          </p:cNvPr>
          <p:cNvSpPr>
            <a:spLocks noGrp="1"/>
          </p:cNvSpPr>
          <p:nvPr>
            <p:ph type="ftr" sz="quarter" idx="11"/>
          </p:nvPr>
        </p:nvSpPr>
        <p:spPr/>
        <p:txBody>
          <a:bodyPr/>
          <a:lstStyle/>
          <a:p>
            <a:endParaRPr lang="fa-IR" dirty="0"/>
          </a:p>
        </p:txBody>
      </p:sp>
      <p:sp>
        <p:nvSpPr>
          <p:cNvPr id="5" name="Slide Number Placeholder 4">
            <a:extLst>
              <a:ext uri="{FF2B5EF4-FFF2-40B4-BE49-F238E27FC236}">
                <a16:creationId xmlns:a16="http://schemas.microsoft.com/office/drawing/2014/main" id="{B751AEB6-92A2-1803-1172-F8CC95A615AC}"/>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141006345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9D6CE-6A36-D99F-3BDC-A937B2A3FAF3}"/>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3" name="Footer Placeholder 2">
            <a:extLst>
              <a:ext uri="{FF2B5EF4-FFF2-40B4-BE49-F238E27FC236}">
                <a16:creationId xmlns:a16="http://schemas.microsoft.com/office/drawing/2014/main" id="{5567B784-D6A0-050F-8AF1-63FB9AB9193A}"/>
              </a:ext>
            </a:extLst>
          </p:cNvPr>
          <p:cNvSpPr>
            <a:spLocks noGrp="1"/>
          </p:cNvSpPr>
          <p:nvPr>
            <p:ph type="ftr" sz="quarter" idx="11"/>
          </p:nvPr>
        </p:nvSpPr>
        <p:spPr/>
        <p:txBody>
          <a:bodyPr/>
          <a:lstStyle/>
          <a:p>
            <a:endParaRPr lang="fa-IR" dirty="0"/>
          </a:p>
        </p:txBody>
      </p:sp>
      <p:sp>
        <p:nvSpPr>
          <p:cNvPr id="4" name="Slide Number Placeholder 3">
            <a:extLst>
              <a:ext uri="{FF2B5EF4-FFF2-40B4-BE49-F238E27FC236}">
                <a16:creationId xmlns:a16="http://schemas.microsoft.com/office/drawing/2014/main" id="{70D9D17F-7CCC-F6AB-8F10-7FC06D119362}"/>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289919728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0BF-FF43-0126-4CAB-6FD5EE159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5C442738-3FF0-72F9-C3AF-F83D13442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F98D1D71-7E4D-5355-7382-2C9501DAA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C2B1C-ABAD-D391-F64D-C7965123968A}"/>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6" name="Footer Placeholder 5">
            <a:extLst>
              <a:ext uri="{FF2B5EF4-FFF2-40B4-BE49-F238E27FC236}">
                <a16:creationId xmlns:a16="http://schemas.microsoft.com/office/drawing/2014/main" id="{90D03249-F199-A5A7-132B-07D2B9EC2114}"/>
              </a:ext>
            </a:extLst>
          </p:cNvPr>
          <p:cNvSpPr>
            <a:spLocks noGrp="1"/>
          </p:cNvSpPr>
          <p:nvPr>
            <p:ph type="ftr" sz="quarter" idx="11"/>
          </p:nvPr>
        </p:nvSpPr>
        <p:spPr/>
        <p:txBody>
          <a:bodyPr/>
          <a:lstStyle/>
          <a:p>
            <a:endParaRPr lang="fa-IR" dirty="0"/>
          </a:p>
        </p:txBody>
      </p:sp>
      <p:sp>
        <p:nvSpPr>
          <p:cNvPr id="7" name="Slide Number Placeholder 6">
            <a:extLst>
              <a:ext uri="{FF2B5EF4-FFF2-40B4-BE49-F238E27FC236}">
                <a16:creationId xmlns:a16="http://schemas.microsoft.com/office/drawing/2014/main" id="{31E7A44F-54F4-65CA-CCFB-1050625B2FD3}"/>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280992759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83E3-21FF-5938-E14C-D0F8E4CB3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B593C4F6-EEC1-F193-04A9-BF3BA0F0B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dirty="0"/>
          </a:p>
        </p:txBody>
      </p:sp>
      <p:sp>
        <p:nvSpPr>
          <p:cNvPr id="4" name="Text Placeholder 3">
            <a:extLst>
              <a:ext uri="{FF2B5EF4-FFF2-40B4-BE49-F238E27FC236}">
                <a16:creationId xmlns:a16="http://schemas.microsoft.com/office/drawing/2014/main" id="{43DCC394-10D5-71C0-BC9A-E58495006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69A13-4DA1-3DB9-5859-6C2DCEB746D2}"/>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6" name="Footer Placeholder 5">
            <a:extLst>
              <a:ext uri="{FF2B5EF4-FFF2-40B4-BE49-F238E27FC236}">
                <a16:creationId xmlns:a16="http://schemas.microsoft.com/office/drawing/2014/main" id="{886C2EDB-C16B-E784-EAC5-D7F2E473F560}"/>
              </a:ext>
            </a:extLst>
          </p:cNvPr>
          <p:cNvSpPr>
            <a:spLocks noGrp="1"/>
          </p:cNvSpPr>
          <p:nvPr>
            <p:ph type="ftr" sz="quarter" idx="11"/>
          </p:nvPr>
        </p:nvSpPr>
        <p:spPr/>
        <p:txBody>
          <a:bodyPr/>
          <a:lstStyle/>
          <a:p>
            <a:endParaRPr lang="fa-IR" dirty="0"/>
          </a:p>
        </p:txBody>
      </p:sp>
      <p:sp>
        <p:nvSpPr>
          <p:cNvPr id="7" name="Slide Number Placeholder 6">
            <a:extLst>
              <a:ext uri="{FF2B5EF4-FFF2-40B4-BE49-F238E27FC236}">
                <a16:creationId xmlns:a16="http://schemas.microsoft.com/office/drawing/2014/main" id="{ED151DBD-B041-1862-09B0-AC1B9C9B9087}"/>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249560254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4F2F-12C3-7BF6-4726-1AFB6029548C}"/>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5DB580D9-DA6B-D635-6B12-D4F7ED66F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16FD5330-F696-98B3-555B-D54020D38761}"/>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5" name="Footer Placeholder 4">
            <a:extLst>
              <a:ext uri="{FF2B5EF4-FFF2-40B4-BE49-F238E27FC236}">
                <a16:creationId xmlns:a16="http://schemas.microsoft.com/office/drawing/2014/main" id="{798A6785-89FA-FA8A-A577-043D42804C8D}"/>
              </a:ext>
            </a:extLst>
          </p:cNvPr>
          <p:cNvSpPr>
            <a:spLocks noGrp="1"/>
          </p:cNvSpPr>
          <p:nvPr>
            <p:ph type="ftr" sz="quarter" idx="11"/>
          </p:nvPr>
        </p:nvSpPr>
        <p:spPr/>
        <p:txBody>
          <a:bodyPr/>
          <a:lstStyle/>
          <a:p>
            <a:endParaRPr lang="fa-IR" dirty="0"/>
          </a:p>
        </p:txBody>
      </p:sp>
      <p:sp>
        <p:nvSpPr>
          <p:cNvPr id="6" name="Slide Number Placeholder 5">
            <a:extLst>
              <a:ext uri="{FF2B5EF4-FFF2-40B4-BE49-F238E27FC236}">
                <a16:creationId xmlns:a16="http://schemas.microsoft.com/office/drawing/2014/main" id="{EF864238-495D-B247-661F-9269D0187934}"/>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219746176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D167EF-5911-8C61-8B4B-500AE0AE04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28A82E54-A8D0-B211-067D-39397D9C2C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0579F97A-8808-4CAF-716E-A0F14E29B503}"/>
              </a:ext>
            </a:extLst>
          </p:cNvPr>
          <p:cNvSpPr>
            <a:spLocks noGrp="1"/>
          </p:cNvSpPr>
          <p:nvPr>
            <p:ph type="dt" sz="half" idx="10"/>
          </p:nvPr>
        </p:nvSpPr>
        <p:spPr/>
        <p:txBody>
          <a:bodyPr/>
          <a:lstStyle/>
          <a:p>
            <a:fld id="{459568F9-63B0-4531-93CF-8B107DEA248D}" type="datetimeFigureOut">
              <a:rPr lang="fa-IR" smtClean="0"/>
              <a:t>04/05/1446</a:t>
            </a:fld>
            <a:endParaRPr lang="fa-IR" dirty="0"/>
          </a:p>
        </p:txBody>
      </p:sp>
      <p:sp>
        <p:nvSpPr>
          <p:cNvPr id="5" name="Footer Placeholder 4">
            <a:extLst>
              <a:ext uri="{FF2B5EF4-FFF2-40B4-BE49-F238E27FC236}">
                <a16:creationId xmlns:a16="http://schemas.microsoft.com/office/drawing/2014/main" id="{5D3EEF1E-1EEF-4E7C-FDE7-F59C9AEEE528}"/>
              </a:ext>
            </a:extLst>
          </p:cNvPr>
          <p:cNvSpPr>
            <a:spLocks noGrp="1"/>
          </p:cNvSpPr>
          <p:nvPr>
            <p:ph type="ftr" sz="quarter" idx="11"/>
          </p:nvPr>
        </p:nvSpPr>
        <p:spPr/>
        <p:txBody>
          <a:bodyPr/>
          <a:lstStyle/>
          <a:p>
            <a:endParaRPr lang="fa-IR" dirty="0"/>
          </a:p>
        </p:txBody>
      </p:sp>
      <p:sp>
        <p:nvSpPr>
          <p:cNvPr id="6" name="Slide Number Placeholder 5">
            <a:extLst>
              <a:ext uri="{FF2B5EF4-FFF2-40B4-BE49-F238E27FC236}">
                <a16:creationId xmlns:a16="http://schemas.microsoft.com/office/drawing/2014/main" id="{5D7F3107-A27A-1DB0-EB94-56B8306010A2}"/>
              </a:ext>
            </a:extLst>
          </p:cNvPr>
          <p:cNvSpPr>
            <a:spLocks noGrp="1"/>
          </p:cNvSpPr>
          <p:nvPr>
            <p:ph type="sldNum" sz="quarter" idx="12"/>
          </p:nvPr>
        </p:nvSpPr>
        <p:spPr/>
        <p:txBody>
          <a:bodyPr/>
          <a:lstStyle/>
          <a:p>
            <a:fld id="{5A270054-3350-4E17-B4CD-7D02E8034917}" type="slidenum">
              <a:rPr lang="fa-IR" smtClean="0"/>
              <a:t>‹#›</a:t>
            </a:fld>
            <a:endParaRPr lang="fa-IR" dirty="0"/>
          </a:p>
        </p:txBody>
      </p:sp>
    </p:spTree>
    <p:extLst>
      <p:ext uri="{BB962C8B-B14F-4D97-AF65-F5344CB8AC3E}">
        <p14:creationId xmlns:p14="http://schemas.microsoft.com/office/powerpoint/2010/main" val="141411735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6_Custom Layout">
    <p:spTree>
      <p:nvGrpSpPr>
        <p:cNvPr id="1" name=""/>
        <p:cNvGrpSpPr/>
        <p:nvPr/>
      </p:nvGrpSpPr>
      <p:grpSpPr>
        <a:xfrm>
          <a:off x="0" y="0"/>
          <a:ext cx="0" cy="0"/>
          <a:chOff x="0" y="0"/>
          <a:chExt cx="0" cy="0"/>
        </a:xfrm>
      </p:grpSpPr>
      <p:sp>
        <p:nvSpPr>
          <p:cNvPr id="193" name="Title Text"/>
          <p:cNvSpPr txBox="1">
            <a:spLocks noGrp="1"/>
          </p:cNvSpPr>
          <p:nvPr>
            <p:ph type="title"/>
          </p:nvPr>
        </p:nvSpPr>
        <p:spPr>
          <a:xfrm>
            <a:off x="913015" y="2644746"/>
            <a:ext cx="3581869" cy="994174"/>
          </a:xfrm>
          <a:prstGeom prst="rect">
            <a:avLst/>
          </a:prstGeom>
        </p:spPr>
        <p:txBody>
          <a:bodyPr lIns="0" tIns="0" rIns="0" bIns="0" anchor="t"/>
          <a:lstStyle>
            <a:lvl1pPr algn="l" defTabSz="914413">
              <a:lnSpc>
                <a:spcPct val="80000"/>
              </a:lnSpc>
              <a:defRPr sz="5344" b="1">
                <a:solidFill>
                  <a:srgbClr val="242524"/>
                </a:solidFill>
                <a:latin typeface="Helvetica"/>
                <a:ea typeface="Helvetica"/>
                <a:cs typeface="Helvetica"/>
                <a:sym typeface="Helvetica"/>
              </a:defRPr>
            </a:lvl1pPr>
          </a:lstStyle>
          <a:p>
            <a:r>
              <a:t>Title Text</a:t>
            </a:r>
          </a:p>
        </p:txBody>
      </p:sp>
      <p:sp>
        <p:nvSpPr>
          <p:cNvPr id="194" name="Picture Placeholder 29"/>
          <p:cNvSpPr>
            <a:spLocks noGrp="1"/>
          </p:cNvSpPr>
          <p:nvPr>
            <p:ph type="pic" sz="quarter" idx="21"/>
          </p:nvPr>
        </p:nvSpPr>
        <p:spPr>
          <a:xfrm>
            <a:off x="3701682" y="857251"/>
            <a:ext cx="6213504" cy="1718632"/>
          </a:xfrm>
          <a:prstGeom prst="rect">
            <a:avLst/>
          </a:prstGeom>
        </p:spPr>
        <p:txBody>
          <a:bodyPr lIns="91439" tIns="45719" rIns="91439" bIns="45719" anchor="t">
            <a:noAutofit/>
          </a:bodyPr>
          <a:lstStyle/>
          <a:p>
            <a:endParaRPr dirty="0"/>
          </a:p>
        </p:txBody>
      </p:sp>
      <p:sp>
        <p:nvSpPr>
          <p:cNvPr id="195" name="Picture Placeholder 29"/>
          <p:cNvSpPr>
            <a:spLocks noGrp="1"/>
          </p:cNvSpPr>
          <p:nvPr>
            <p:ph type="pic" sz="quarter" idx="22"/>
          </p:nvPr>
        </p:nvSpPr>
        <p:spPr>
          <a:xfrm>
            <a:off x="5978501" y="2575880"/>
            <a:ext cx="6213502" cy="1718633"/>
          </a:xfrm>
          <a:prstGeom prst="rect">
            <a:avLst/>
          </a:prstGeom>
        </p:spPr>
        <p:txBody>
          <a:bodyPr lIns="91439" tIns="45719" rIns="91439" bIns="45719" anchor="t">
            <a:noAutofit/>
          </a:bodyPr>
          <a:lstStyle/>
          <a:p>
            <a:endParaRPr dirty="0"/>
          </a:p>
        </p:txBody>
      </p:sp>
      <p:sp>
        <p:nvSpPr>
          <p:cNvPr id="196" name="Picture Placeholder 29"/>
          <p:cNvSpPr>
            <a:spLocks noGrp="1"/>
          </p:cNvSpPr>
          <p:nvPr>
            <p:ph type="pic" sz="quarter" idx="23"/>
          </p:nvPr>
        </p:nvSpPr>
        <p:spPr>
          <a:xfrm>
            <a:off x="3701682" y="4294512"/>
            <a:ext cx="6213504" cy="1718633"/>
          </a:xfrm>
          <a:prstGeom prst="rect">
            <a:avLst/>
          </a:prstGeom>
        </p:spPr>
        <p:txBody>
          <a:bodyPr lIns="91439" tIns="45719" rIns="91439" bIns="45719" anchor="t">
            <a:noAutofit/>
          </a:bodyPr>
          <a:lstStyle/>
          <a:p>
            <a:endParaRPr dirty="0"/>
          </a:p>
        </p:txBody>
      </p:sp>
      <p:sp>
        <p:nvSpPr>
          <p:cNvPr id="197" name="Slide Number"/>
          <p:cNvSpPr txBox="1">
            <a:spLocks noGrp="1"/>
          </p:cNvSpPr>
          <p:nvPr>
            <p:ph type="sldNum" sz="quarter" idx="2"/>
          </p:nvPr>
        </p:nvSpPr>
        <p:spPr>
          <a:xfrm>
            <a:off x="8737603" y="5438362"/>
            <a:ext cx="375810" cy="372305"/>
          </a:xfrm>
          <a:prstGeom prst="rect">
            <a:avLst/>
          </a:prstGeom>
        </p:spPr>
        <p:txBody>
          <a:bodyPr lIns="48766" tIns="48766" rIns="48766" bIns="48766" anchor="ctr"/>
          <a:lstStyle>
            <a:lvl1pPr>
              <a:defRPr sz="1969">
                <a:solidFill>
                  <a:srgbClr val="17375E"/>
                </a:solidFill>
                <a:latin typeface="Avenir Book"/>
                <a:ea typeface="Avenir Book"/>
                <a:cs typeface="Avenir Book"/>
                <a:sym typeface="Avenir Book"/>
              </a:defRPr>
            </a:lvl1pPr>
          </a:lstStyle>
          <a:p>
            <a:pPr>
              <a:defRPr>
                <a:effectLst/>
              </a:defRPr>
            </a:pPr>
            <a:fld id="{86CB4B4D-7CA3-9044-876B-883B54F8677D}" type="slidenum">
              <a:t>‹#›</a:t>
            </a:fld>
            <a:endParaRPr dirty="0"/>
          </a:p>
        </p:txBody>
      </p:sp>
    </p:spTree>
    <p:extLst>
      <p:ext uri="{BB962C8B-B14F-4D97-AF65-F5344CB8AC3E}">
        <p14:creationId xmlns:p14="http://schemas.microsoft.com/office/powerpoint/2010/main" val="408029992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034D2D-22F3-4D42-8771-C143FD4CC24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3108377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0FF9-226B-4CDF-9FB7-689C26F48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B45A66-DE15-4324-A87A-433E88DC9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0C1CF5-C769-4746-8BA5-C88874725540}"/>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5" name="Footer Placeholder 4">
            <a:extLst>
              <a:ext uri="{FF2B5EF4-FFF2-40B4-BE49-F238E27FC236}">
                <a16:creationId xmlns:a16="http://schemas.microsoft.com/office/drawing/2014/main" id="{A1A18DE1-8F3F-44ED-AC32-C1BF0568C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87F20-5189-4F3E-9F95-4291939F48BB}"/>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1244671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451F-AA63-4D76-8A2D-E21BE7C32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4E6E9-3287-4102-B413-0777E97D2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9CB85-C954-47C0-9FDC-EB1D196159BD}"/>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5" name="Footer Placeholder 4">
            <a:extLst>
              <a:ext uri="{FF2B5EF4-FFF2-40B4-BE49-F238E27FC236}">
                <a16:creationId xmlns:a16="http://schemas.microsoft.com/office/drawing/2014/main" id="{EA4F2A92-4A73-4983-BB8D-5EACBFE5A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3C9D1-6EE2-468F-BD1D-477296A5022A}"/>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1039677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DF35-F0EA-41D1-930C-C2E7C0041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F711A-28E3-4FA4-9E19-899496312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E0F6B-14CB-4DC5-9E52-2C6A96FB3A4A}"/>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5" name="Footer Placeholder 4">
            <a:extLst>
              <a:ext uri="{FF2B5EF4-FFF2-40B4-BE49-F238E27FC236}">
                <a16:creationId xmlns:a16="http://schemas.microsoft.com/office/drawing/2014/main" id="{396391B1-0532-4570-87EF-C6A90A2EB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C46EB-889C-4C69-A336-C125FA79B8DF}"/>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1048431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CE04-9213-40BB-BB81-608A4AC8F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02568-AB19-4FCA-BFEF-BB4335FF2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2F058D-C0DD-46A7-802B-ACD7651AAF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86E3A-30A7-4F91-B551-6A7CF248625F}"/>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6" name="Footer Placeholder 5">
            <a:extLst>
              <a:ext uri="{FF2B5EF4-FFF2-40B4-BE49-F238E27FC236}">
                <a16:creationId xmlns:a16="http://schemas.microsoft.com/office/drawing/2014/main" id="{7BA4F315-4F77-48F5-9D8D-DFF689EA9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EEB4A-CCBF-418C-B045-614900796B70}"/>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2874832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498E-B5FB-47ED-AC7B-3D05F22A6A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49A8C-1D40-45FA-977E-C8ADC4641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C474B7-8CB5-4851-9F2F-66D844818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708CC7-E5FE-4542-B5A5-13E853EBE1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A1DF6-F9CE-43D1-BA34-E4CB8EC046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7EB9D6-AF17-42AE-A570-15AE93FFC10D}"/>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8" name="Footer Placeholder 7">
            <a:extLst>
              <a:ext uri="{FF2B5EF4-FFF2-40B4-BE49-F238E27FC236}">
                <a16:creationId xmlns:a16="http://schemas.microsoft.com/office/drawing/2014/main" id="{646607D4-BDAF-46C5-8376-79A79A597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9D5B8-6585-4EA5-85A0-8CBEE1B84DC1}"/>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2466277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E354-9FEF-42EA-921B-AA84F56D5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EF496-F0A8-4575-8FB1-F48453C3B0F0}"/>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4" name="Footer Placeholder 3">
            <a:extLst>
              <a:ext uri="{FF2B5EF4-FFF2-40B4-BE49-F238E27FC236}">
                <a16:creationId xmlns:a16="http://schemas.microsoft.com/office/drawing/2014/main" id="{F9073DF7-6B4F-4533-A4B8-7DC20A3322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6A618B-43F5-40C3-8CF0-841880885209}"/>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2982058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41A9E-AB93-430C-92F6-4B1941DC7BF3}"/>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3" name="Footer Placeholder 2">
            <a:extLst>
              <a:ext uri="{FF2B5EF4-FFF2-40B4-BE49-F238E27FC236}">
                <a16:creationId xmlns:a16="http://schemas.microsoft.com/office/drawing/2014/main" id="{B060F779-FE21-4C68-9791-848E8EC8FC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BDE78C-DA94-4D77-9380-C8B2C3D981B2}"/>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2701708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AEC5-AFC9-4F0C-A892-F546A8CC3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6DDB39-D1F3-428D-8E09-E623A40D5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5B58E-CEF1-420F-BF98-99E96B8D0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35C21-6175-4B6A-8782-6D829EFB7A9F}"/>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6" name="Footer Placeholder 5">
            <a:extLst>
              <a:ext uri="{FF2B5EF4-FFF2-40B4-BE49-F238E27FC236}">
                <a16:creationId xmlns:a16="http://schemas.microsoft.com/office/drawing/2014/main" id="{434259C4-8F75-4618-8F46-02F0F2B1B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F5B14-5FAE-4697-A445-15DD29A294FF}"/>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1245981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63EA-E33D-439E-B28B-042FCEFA4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C1B362-0461-4730-8F8C-C7D844522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3C18BE-A040-44C9-9883-F6243DBC0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5F28E-7276-4DAE-8BCC-FD59CF76D0BE}"/>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6" name="Footer Placeholder 5">
            <a:extLst>
              <a:ext uri="{FF2B5EF4-FFF2-40B4-BE49-F238E27FC236}">
                <a16:creationId xmlns:a16="http://schemas.microsoft.com/office/drawing/2014/main" id="{AF526D9B-5BF2-4EC0-8294-3C8DD01CD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89135F-537D-48C4-8D1C-46F4EAD0EE1B}"/>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3063343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747A-D5A6-42CB-95F5-A71A168AB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37B88-D405-4053-A62A-BE91DC5FE8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D6849-F7D5-4D7F-8FD3-421A177963E4}"/>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5" name="Footer Placeholder 4">
            <a:extLst>
              <a:ext uri="{FF2B5EF4-FFF2-40B4-BE49-F238E27FC236}">
                <a16:creationId xmlns:a16="http://schemas.microsoft.com/office/drawing/2014/main" id="{2AE4B2BA-6CFE-4ECD-9041-BD18F7072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70132-668E-4E73-ABAF-5A1BB838B9EB}"/>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236743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034D2D-22F3-4D42-8771-C143FD4CC24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32183931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F85C4A-26B1-49D7-B61E-6E833EF542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184A06-E831-4FEA-9068-F1FC005B89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DBA9F-5446-46C6-B4F2-ABC54CB21B64}"/>
              </a:ext>
            </a:extLst>
          </p:cNvPr>
          <p:cNvSpPr>
            <a:spLocks noGrp="1"/>
          </p:cNvSpPr>
          <p:nvPr>
            <p:ph type="dt" sz="half" idx="10"/>
          </p:nvPr>
        </p:nvSpPr>
        <p:spPr/>
        <p:txBody>
          <a:bodyPr/>
          <a:lstStyle/>
          <a:p>
            <a:fld id="{60800F25-D833-4FBA-8306-C80B1A241E50}" type="datetimeFigureOut">
              <a:rPr lang="en-US" smtClean="0"/>
              <a:t>11/5/2024</a:t>
            </a:fld>
            <a:endParaRPr lang="en-US"/>
          </a:p>
        </p:txBody>
      </p:sp>
      <p:sp>
        <p:nvSpPr>
          <p:cNvPr id="5" name="Footer Placeholder 4">
            <a:extLst>
              <a:ext uri="{FF2B5EF4-FFF2-40B4-BE49-F238E27FC236}">
                <a16:creationId xmlns:a16="http://schemas.microsoft.com/office/drawing/2014/main" id="{0DF7F4F7-E023-4838-9244-0E785447B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9C20B-4AFB-4CDE-A6E4-5C88E3C215CE}"/>
              </a:ext>
            </a:extLst>
          </p:cNvPr>
          <p:cNvSpPr>
            <a:spLocks noGrp="1"/>
          </p:cNvSpPr>
          <p:nvPr>
            <p:ph type="sldNum" sz="quarter" idx="12"/>
          </p:nvPr>
        </p:nvSpPr>
        <p:spPr/>
        <p:txBody>
          <a:bodyPr/>
          <a:lstStyle/>
          <a:p>
            <a:fld id="{76F92BD0-E24B-427B-AB3E-28E57205C7D8}" type="slidenum">
              <a:rPr lang="en-US" smtClean="0"/>
              <a:t>‹#›</a:t>
            </a:fld>
            <a:endParaRPr lang="en-US"/>
          </a:p>
        </p:txBody>
      </p:sp>
    </p:spTree>
    <p:extLst>
      <p:ext uri="{BB962C8B-B14F-4D97-AF65-F5344CB8AC3E}">
        <p14:creationId xmlns:p14="http://schemas.microsoft.com/office/powerpoint/2010/main" val="3006226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F416-E77F-4D61-A14F-E55D3A22B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EA8CF0-6B3E-4918-AB01-E1AA7E85E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8C6DF1-5E51-4A97-8D9B-F02206C89903}"/>
              </a:ext>
            </a:extLst>
          </p:cNvPr>
          <p:cNvSpPr>
            <a:spLocks noGrp="1"/>
          </p:cNvSpPr>
          <p:nvPr>
            <p:ph type="dt" sz="half" idx="10"/>
          </p:nvPr>
        </p:nvSpPr>
        <p:spPr/>
        <p:txBody>
          <a:bodyPr/>
          <a:lstStyle/>
          <a:p>
            <a:fld id="{F700CC87-F63F-4975-BA49-073E76BE874F}" type="datetime1">
              <a:rPr lang="en-US" smtClean="0"/>
              <a:t>11/5/2024</a:t>
            </a:fld>
            <a:endParaRPr lang="en-US"/>
          </a:p>
        </p:txBody>
      </p:sp>
      <p:sp>
        <p:nvSpPr>
          <p:cNvPr id="5" name="Footer Placeholder 4">
            <a:extLst>
              <a:ext uri="{FF2B5EF4-FFF2-40B4-BE49-F238E27FC236}">
                <a16:creationId xmlns:a16="http://schemas.microsoft.com/office/drawing/2014/main" id="{BE69039A-9FA0-4496-A231-83BE6C6C3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CD9EB-F22B-41C2-9B00-BCE2E354A6A0}"/>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604524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43D1-F8AF-4641-9818-613A96E15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C9423-ECE1-44EE-8F6B-EA0C6D7EAD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0B687-17AD-4CEB-BB12-7C5F0BA216A1}"/>
              </a:ext>
            </a:extLst>
          </p:cNvPr>
          <p:cNvSpPr>
            <a:spLocks noGrp="1"/>
          </p:cNvSpPr>
          <p:nvPr>
            <p:ph type="dt" sz="half" idx="10"/>
          </p:nvPr>
        </p:nvSpPr>
        <p:spPr/>
        <p:txBody>
          <a:bodyPr/>
          <a:lstStyle/>
          <a:p>
            <a:fld id="{07C0E940-21AA-449F-BC40-336BFC40BE88}" type="datetime1">
              <a:rPr lang="en-US" smtClean="0"/>
              <a:t>11/5/2024</a:t>
            </a:fld>
            <a:endParaRPr lang="en-US"/>
          </a:p>
        </p:txBody>
      </p:sp>
      <p:sp>
        <p:nvSpPr>
          <p:cNvPr id="5" name="Footer Placeholder 4">
            <a:extLst>
              <a:ext uri="{FF2B5EF4-FFF2-40B4-BE49-F238E27FC236}">
                <a16:creationId xmlns:a16="http://schemas.microsoft.com/office/drawing/2014/main" id="{C94CF544-263D-4D17-AB5C-B5E3FD6A5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C6978-E296-4B66-85FA-313FA0569157}"/>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1428196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B40B-440E-41E6-B5F8-CA1A441A0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104302-B0FC-43DE-82D6-7637A64D7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E631ED-4A41-4AAE-A573-726A2E52403F}"/>
              </a:ext>
            </a:extLst>
          </p:cNvPr>
          <p:cNvSpPr>
            <a:spLocks noGrp="1"/>
          </p:cNvSpPr>
          <p:nvPr>
            <p:ph type="dt" sz="half" idx="10"/>
          </p:nvPr>
        </p:nvSpPr>
        <p:spPr/>
        <p:txBody>
          <a:bodyPr/>
          <a:lstStyle/>
          <a:p>
            <a:fld id="{925812C0-700D-4D23-96E1-859E0B561C2D}" type="datetime1">
              <a:rPr lang="en-US" smtClean="0"/>
              <a:t>11/5/2024</a:t>
            </a:fld>
            <a:endParaRPr lang="en-US"/>
          </a:p>
        </p:txBody>
      </p:sp>
      <p:sp>
        <p:nvSpPr>
          <p:cNvPr id="5" name="Footer Placeholder 4">
            <a:extLst>
              <a:ext uri="{FF2B5EF4-FFF2-40B4-BE49-F238E27FC236}">
                <a16:creationId xmlns:a16="http://schemas.microsoft.com/office/drawing/2014/main" id="{7CBD8223-A588-4B1D-B5E4-81995FD57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2135-921C-4F0C-ACC7-7A283D715448}"/>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1302718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F5FA-3AC6-4891-A589-87C909E0F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E0C03-A8F9-4801-897F-27D1BB1025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1A7E8F-6630-417A-A022-3FA8F697A2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D0B1E-39AB-4E2D-A62A-66A4BEC1548F}"/>
              </a:ext>
            </a:extLst>
          </p:cNvPr>
          <p:cNvSpPr>
            <a:spLocks noGrp="1"/>
          </p:cNvSpPr>
          <p:nvPr>
            <p:ph type="dt" sz="half" idx="10"/>
          </p:nvPr>
        </p:nvSpPr>
        <p:spPr/>
        <p:txBody>
          <a:bodyPr/>
          <a:lstStyle/>
          <a:p>
            <a:fld id="{37C48374-A2B2-4165-A53E-A2F3ACE2C6ED}" type="datetime1">
              <a:rPr lang="en-US" smtClean="0"/>
              <a:t>11/5/2024</a:t>
            </a:fld>
            <a:endParaRPr lang="en-US"/>
          </a:p>
        </p:txBody>
      </p:sp>
      <p:sp>
        <p:nvSpPr>
          <p:cNvPr id="6" name="Footer Placeholder 5">
            <a:extLst>
              <a:ext uri="{FF2B5EF4-FFF2-40B4-BE49-F238E27FC236}">
                <a16:creationId xmlns:a16="http://schemas.microsoft.com/office/drawing/2014/main" id="{EF4F2E49-6019-4D45-AE10-0F5F72B21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046B5-523C-4873-BF4E-9D3BD7229D67}"/>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3988420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EBBC-238D-4BB7-9276-A15E64191F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FB575A-511B-4EC3-B16C-992C4E5A0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202A49-E50E-47B2-9957-425A2FCF33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51D4D-A55E-40E6-90FF-0A04F863D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26694F-3244-48D9-9564-FCCF382B3C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4D995-4E16-486A-8612-AB6928DF42C2}"/>
              </a:ext>
            </a:extLst>
          </p:cNvPr>
          <p:cNvSpPr>
            <a:spLocks noGrp="1"/>
          </p:cNvSpPr>
          <p:nvPr>
            <p:ph type="dt" sz="half" idx="10"/>
          </p:nvPr>
        </p:nvSpPr>
        <p:spPr/>
        <p:txBody>
          <a:bodyPr/>
          <a:lstStyle/>
          <a:p>
            <a:fld id="{651CDF16-B6FC-439B-B668-7E00D9AE26A2}" type="datetime1">
              <a:rPr lang="en-US" smtClean="0"/>
              <a:t>11/5/2024</a:t>
            </a:fld>
            <a:endParaRPr lang="en-US"/>
          </a:p>
        </p:txBody>
      </p:sp>
      <p:sp>
        <p:nvSpPr>
          <p:cNvPr id="8" name="Footer Placeholder 7">
            <a:extLst>
              <a:ext uri="{FF2B5EF4-FFF2-40B4-BE49-F238E27FC236}">
                <a16:creationId xmlns:a16="http://schemas.microsoft.com/office/drawing/2014/main" id="{BB30D315-3236-48DD-A661-0DEB0C8B4F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53A0E3-FDB0-430D-97A8-29094A21A7D0}"/>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3622425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45D6-3836-478E-8B99-FB69214CED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E4B9AA-1199-4FDC-B8CD-D13A6E2CDC09}"/>
              </a:ext>
            </a:extLst>
          </p:cNvPr>
          <p:cNvSpPr>
            <a:spLocks noGrp="1"/>
          </p:cNvSpPr>
          <p:nvPr>
            <p:ph type="dt" sz="half" idx="10"/>
          </p:nvPr>
        </p:nvSpPr>
        <p:spPr/>
        <p:txBody>
          <a:bodyPr/>
          <a:lstStyle/>
          <a:p>
            <a:fld id="{9BF5D424-72FC-485F-A8FF-DD32037E58BB}" type="datetime1">
              <a:rPr lang="en-US" smtClean="0"/>
              <a:t>11/5/2024</a:t>
            </a:fld>
            <a:endParaRPr lang="en-US"/>
          </a:p>
        </p:txBody>
      </p:sp>
      <p:sp>
        <p:nvSpPr>
          <p:cNvPr id="4" name="Footer Placeholder 3">
            <a:extLst>
              <a:ext uri="{FF2B5EF4-FFF2-40B4-BE49-F238E27FC236}">
                <a16:creationId xmlns:a16="http://schemas.microsoft.com/office/drawing/2014/main" id="{0404F50F-CCDD-4AA7-B813-98B20F8F4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E47D9C-F439-4384-8B7B-0C58DF535282}"/>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559861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6980C-7336-44A7-AB0F-C03BCC57D8EA}"/>
              </a:ext>
            </a:extLst>
          </p:cNvPr>
          <p:cNvSpPr>
            <a:spLocks noGrp="1"/>
          </p:cNvSpPr>
          <p:nvPr>
            <p:ph type="dt" sz="half" idx="10"/>
          </p:nvPr>
        </p:nvSpPr>
        <p:spPr/>
        <p:txBody>
          <a:bodyPr/>
          <a:lstStyle/>
          <a:p>
            <a:fld id="{D7581636-A9B3-47E3-BCA0-CD46D8C2EED5}" type="datetime1">
              <a:rPr lang="en-US" smtClean="0"/>
              <a:t>11/5/2024</a:t>
            </a:fld>
            <a:endParaRPr lang="en-US"/>
          </a:p>
        </p:txBody>
      </p:sp>
      <p:sp>
        <p:nvSpPr>
          <p:cNvPr id="3" name="Footer Placeholder 2">
            <a:extLst>
              <a:ext uri="{FF2B5EF4-FFF2-40B4-BE49-F238E27FC236}">
                <a16:creationId xmlns:a16="http://schemas.microsoft.com/office/drawing/2014/main" id="{CC2C079E-2957-45FF-905C-119B05E7DC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5FFD65-5954-4DB3-A2B0-ABC58238CB15}"/>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1286098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FD36-3D18-46DA-83A6-1B3DCC27F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74801-24CA-4DDA-9729-797E9DBA3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F865D-63CB-4EE9-B512-168FA4EE6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1A887A-E0A9-491F-BE46-280802433723}"/>
              </a:ext>
            </a:extLst>
          </p:cNvPr>
          <p:cNvSpPr>
            <a:spLocks noGrp="1"/>
          </p:cNvSpPr>
          <p:nvPr>
            <p:ph type="dt" sz="half" idx="10"/>
          </p:nvPr>
        </p:nvSpPr>
        <p:spPr/>
        <p:txBody>
          <a:bodyPr/>
          <a:lstStyle/>
          <a:p>
            <a:fld id="{9063C865-ED02-495C-B845-D60508D30B3C}" type="datetime1">
              <a:rPr lang="en-US" smtClean="0"/>
              <a:t>11/5/2024</a:t>
            </a:fld>
            <a:endParaRPr lang="en-US"/>
          </a:p>
        </p:txBody>
      </p:sp>
      <p:sp>
        <p:nvSpPr>
          <p:cNvPr id="6" name="Footer Placeholder 5">
            <a:extLst>
              <a:ext uri="{FF2B5EF4-FFF2-40B4-BE49-F238E27FC236}">
                <a16:creationId xmlns:a16="http://schemas.microsoft.com/office/drawing/2014/main" id="{16CD54A6-B06C-47A9-B71C-59641A4F1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003E5-177A-472D-9206-7BE0CB2CD1C9}"/>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2984478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9097-F23C-48F2-8B17-761CA7AF4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553D48-94C4-4EAF-9D1D-F2B743432D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CE74F9-7F0F-4639-B54F-08FE5DA12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51E2A3-F2FB-479C-BF3B-5EBB430EE118}"/>
              </a:ext>
            </a:extLst>
          </p:cNvPr>
          <p:cNvSpPr>
            <a:spLocks noGrp="1"/>
          </p:cNvSpPr>
          <p:nvPr>
            <p:ph type="dt" sz="half" idx="10"/>
          </p:nvPr>
        </p:nvSpPr>
        <p:spPr/>
        <p:txBody>
          <a:bodyPr/>
          <a:lstStyle/>
          <a:p>
            <a:fld id="{6DA372EB-C2E2-44CB-A047-272688AA85E4}" type="datetime1">
              <a:rPr lang="en-US" smtClean="0"/>
              <a:t>11/5/2024</a:t>
            </a:fld>
            <a:endParaRPr lang="en-US"/>
          </a:p>
        </p:txBody>
      </p:sp>
      <p:sp>
        <p:nvSpPr>
          <p:cNvPr id="6" name="Footer Placeholder 5">
            <a:extLst>
              <a:ext uri="{FF2B5EF4-FFF2-40B4-BE49-F238E27FC236}">
                <a16:creationId xmlns:a16="http://schemas.microsoft.com/office/drawing/2014/main" id="{F4C08884-C756-4CEF-9C70-446362993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78E18-8224-48C8-AD41-B57C7EE4F3B3}"/>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93282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034D2D-22F3-4D42-8771-C143FD4CC247}"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3425968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98ED-BF6D-4A95-B065-B057A38F6C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92C98A-A143-4A44-8355-6C8298DBD2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FFE19-E8BD-4DED-93AF-9962E8666480}"/>
              </a:ext>
            </a:extLst>
          </p:cNvPr>
          <p:cNvSpPr>
            <a:spLocks noGrp="1"/>
          </p:cNvSpPr>
          <p:nvPr>
            <p:ph type="dt" sz="half" idx="10"/>
          </p:nvPr>
        </p:nvSpPr>
        <p:spPr/>
        <p:txBody>
          <a:bodyPr/>
          <a:lstStyle/>
          <a:p>
            <a:fld id="{8E17DA2B-36F5-4BA9-994D-EDE150085CCE}" type="datetime1">
              <a:rPr lang="en-US" smtClean="0"/>
              <a:t>11/5/2024</a:t>
            </a:fld>
            <a:endParaRPr lang="en-US"/>
          </a:p>
        </p:txBody>
      </p:sp>
      <p:sp>
        <p:nvSpPr>
          <p:cNvPr id="5" name="Footer Placeholder 4">
            <a:extLst>
              <a:ext uri="{FF2B5EF4-FFF2-40B4-BE49-F238E27FC236}">
                <a16:creationId xmlns:a16="http://schemas.microsoft.com/office/drawing/2014/main" id="{1CB78BB6-2FC9-419E-B222-60CBE93E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7A9DB-6646-4EF9-9DC0-2204C861D1C0}"/>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4209899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EDD11-ED07-4DF4-87FD-AEBC91876E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44023B-9DF7-4D46-ABAB-3DEF08B8E5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6B65F-4265-4A5B-9B84-9C5F470D35BB}"/>
              </a:ext>
            </a:extLst>
          </p:cNvPr>
          <p:cNvSpPr>
            <a:spLocks noGrp="1"/>
          </p:cNvSpPr>
          <p:nvPr>
            <p:ph type="dt" sz="half" idx="10"/>
          </p:nvPr>
        </p:nvSpPr>
        <p:spPr/>
        <p:txBody>
          <a:bodyPr/>
          <a:lstStyle/>
          <a:p>
            <a:fld id="{7C50F525-C8DD-4FCC-BA68-3A2C2F32959C}" type="datetime1">
              <a:rPr lang="en-US" smtClean="0"/>
              <a:t>11/5/2024</a:t>
            </a:fld>
            <a:endParaRPr lang="en-US"/>
          </a:p>
        </p:txBody>
      </p:sp>
      <p:sp>
        <p:nvSpPr>
          <p:cNvPr id="5" name="Footer Placeholder 4">
            <a:extLst>
              <a:ext uri="{FF2B5EF4-FFF2-40B4-BE49-F238E27FC236}">
                <a16:creationId xmlns:a16="http://schemas.microsoft.com/office/drawing/2014/main" id="{C7A2A6EE-8EE3-4374-BBE0-72A1B3FC8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427AD-C0FF-4223-B755-E90A32B83EBB}"/>
              </a:ext>
            </a:extLst>
          </p:cNvPr>
          <p:cNvSpPr>
            <a:spLocks noGrp="1"/>
          </p:cNvSpPr>
          <p:nvPr>
            <p:ph type="sldNum" sz="quarter" idx="12"/>
          </p:nvPr>
        </p:nvSpPr>
        <p:spPr/>
        <p:txBody>
          <a:bodyPr/>
          <a:lstStyle/>
          <a:p>
            <a:fld id="{908EEB33-66CD-4A59-88F6-BA80E4A6CBAF}" type="slidenum">
              <a:rPr lang="en-US" smtClean="0"/>
              <a:t>‹#›</a:t>
            </a:fld>
            <a:endParaRPr lang="en-US"/>
          </a:p>
        </p:txBody>
      </p:sp>
    </p:spTree>
    <p:extLst>
      <p:ext uri="{BB962C8B-B14F-4D97-AF65-F5344CB8AC3E}">
        <p14:creationId xmlns:p14="http://schemas.microsoft.com/office/powerpoint/2010/main" val="1447073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ECC4-4800-482C-910A-CDB135E58C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88DAD0-4B1A-4365-A60F-8861ECD9C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B92B0-03A9-4642-ABBD-B1A7B7BC3ADC}"/>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5" name="Footer Placeholder 4">
            <a:extLst>
              <a:ext uri="{FF2B5EF4-FFF2-40B4-BE49-F238E27FC236}">
                <a16:creationId xmlns:a16="http://schemas.microsoft.com/office/drawing/2014/main" id="{D0990FF7-235F-461E-A930-68B243455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1F1B9-3FAF-48F8-B5C3-6B9DA39924DD}"/>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2047220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E592-54AB-41E5-916F-920FD704C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017B7-90E7-4ABD-A5DB-62C1AD310E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790D2-8593-4B29-AEA3-431AF5560A4A}"/>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5" name="Footer Placeholder 4">
            <a:extLst>
              <a:ext uri="{FF2B5EF4-FFF2-40B4-BE49-F238E27FC236}">
                <a16:creationId xmlns:a16="http://schemas.microsoft.com/office/drawing/2014/main" id="{9D3531CF-A35D-4BB4-9AB7-4CA1EA8BD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C2DE4-5377-4D2E-A9FF-1568850AEBCF}"/>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203472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E1CA-0373-40F4-948A-C6DA78E869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A868B-F131-4C2C-A640-143227D03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8C85EE-FD54-43EF-95D6-661C76952744}"/>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5" name="Footer Placeholder 4">
            <a:extLst>
              <a:ext uri="{FF2B5EF4-FFF2-40B4-BE49-F238E27FC236}">
                <a16:creationId xmlns:a16="http://schemas.microsoft.com/office/drawing/2014/main" id="{1811C2AD-B7B6-49CD-AFEC-BE49F15F8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1E3B3-EB79-4F57-A7BA-83221BAD25FC}"/>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2356863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3D95-5BF3-4C83-8121-FA440707A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695A13-A46B-456A-9F63-F46A07DF70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0286E-3678-4014-9DC1-7E650522E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BDB41-41F9-4F86-BD36-52B99E9952EB}"/>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6" name="Footer Placeholder 5">
            <a:extLst>
              <a:ext uri="{FF2B5EF4-FFF2-40B4-BE49-F238E27FC236}">
                <a16:creationId xmlns:a16="http://schemas.microsoft.com/office/drawing/2014/main" id="{17966DA6-16C4-40E3-AE63-A8BDD99F8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7C82F-B67F-4E34-9AF0-A3287C760A31}"/>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3846789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CF00-5DDD-4829-AA0A-141E701EE2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CFBF0-CE24-48BF-B9FF-F1D4B9C26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BBFDFC-F412-4676-B64B-CFEE98D81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8CB76-FE7A-429C-9190-C791E8C15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DABA3-D393-4B68-A87E-C6A941890D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EDCC03-7A47-479F-ABED-C76EE6096E3D}"/>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8" name="Footer Placeholder 7">
            <a:extLst>
              <a:ext uri="{FF2B5EF4-FFF2-40B4-BE49-F238E27FC236}">
                <a16:creationId xmlns:a16="http://schemas.microsoft.com/office/drawing/2014/main" id="{B22B8D2E-30C8-4F40-A957-7C996CDE2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E3AFE3-AF3E-4A10-A0A2-20E9F00C3320}"/>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570273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381B-1796-41C7-B289-78AEBC840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73DBD2-997F-4EB1-9AD2-814357B9ACD7}"/>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4" name="Footer Placeholder 3">
            <a:extLst>
              <a:ext uri="{FF2B5EF4-FFF2-40B4-BE49-F238E27FC236}">
                <a16:creationId xmlns:a16="http://schemas.microsoft.com/office/drawing/2014/main" id="{8B223110-611E-4D90-891E-884648E45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EF784C-80D0-4EFF-A04C-5532242187D2}"/>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2863317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3C559-C13C-4331-B4E9-BC2FFF9D256D}"/>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3" name="Footer Placeholder 2">
            <a:extLst>
              <a:ext uri="{FF2B5EF4-FFF2-40B4-BE49-F238E27FC236}">
                <a16:creationId xmlns:a16="http://schemas.microsoft.com/office/drawing/2014/main" id="{8415197C-1E9A-45B9-B316-1D654A9B04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EA8C76-54B0-4AB4-A51E-2AF324CEF86C}"/>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2860648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62C6-1185-40DE-8FBD-D7BF1137B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C4B444-4AFC-496C-A9EE-3E17531EA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2CF6B0-B040-4EF9-BAAE-5C1148A01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4907E-305A-4AD6-8A97-20A3C87B495B}"/>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6" name="Footer Placeholder 5">
            <a:extLst>
              <a:ext uri="{FF2B5EF4-FFF2-40B4-BE49-F238E27FC236}">
                <a16:creationId xmlns:a16="http://schemas.microsoft.com/office/drawing/2014/main" id="{10FB1D58-DD92-475D-9D5D-B380D5B46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BE33E6-2AA7-4B8A-846B-DC2DBDD2AB9A}"/>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327694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034D2D-22F3-4D42-8771-C143FD4CC24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19950876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4F6-04FA-4C45-8AF3-5EB97F599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72548B-D28F-4B0C-B72D-118A2F1C5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49C272-31C3-49C5-A46D-ED557232B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FF36A-5B12-40F2-8F0C-98DC8172D1B9}"/>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6" name="Footer Placeholder 5">
            <a:extLst>
              <a:ext uri="{FF2B5EF4-FFF2-40B4-BE49-F238E27FC236}">
                <a16:creationId xmlns:a16="http://schemas.microsoft.com/office/drawing/2014/main" id="{40901A43-8E86-4B23-8444-E65EE4367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B2F76-B195-451A-89F6-C965371309C7}"/>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24955191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740-970F-476F-BF57-EC6FF0483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89ECA8-6310-4690-B2DC-925C7DE289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91E8-19E9-4F09-9662-14515452C723}"/>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5" name="Footer Placeholder 4">
            <a:extLst>
              <a:ext uri="{FF2B5EF4-FFF2-40B4-BE49-F238E27FC236}">
                <a16:creationId xmlns:a16="http://schemas.microsoft.com/office/drawing/2014/main" id="{CF9D1B70-DA48-440D-9513-BB59A90AD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53DED-3374-4CE4-9F68-B3622275478D}"/>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213874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D9B11-B87A-49F0-B485-F16B8464D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3F6D2C-4C39-43A1-B6C2-43F48146FC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57AE8-4DAE-4358-B9FA-352057D66CD7}"/>
              </a:ext>
            </a:extLst>
          </p:cNvPr>
          <p:cNvSpPr>
            <a:spLocks noGrp="1"/>
          </p:cNvSpPr>
          <p:nvPr>
            <p:ph type="dt" sz="half" idx="10"/>
          </p:nvPr>
        </p:nvSpPr>
        <p:spPr/>
        <p:txBody>
          <a:bodyPr/>
          <a:lstStyle/>
          <a:p>
            <a:fld id="{2DBD17A8-77C9-4238-8EEE-D3691C650E86}" type="datetimeFigureOut">
              <a:rPr lang="en-US" smtClean="0"/>
              <a:t>11/5/2024</a:t>
            </a:fld>
            <a:endParaRPr lang="en-US"/>
          </a:p>
        </p:txBody>
      </p:sp>
      <p:sp>
        <p:nvSpPr>
          <p:cNvPr id="5" name="Footer Placeholder 4">
            <a:extLst>
              <a:ext uri="{FF2B5EF4-FFF2-40B4-BE49-F238E27FC236}">
                <a16:creationId xmlns:a16="http://schemas.microsoft.com/office/drawing/2014/main" id="{B7CBBD83-447A-4DF9-94F7-BB22D0FAA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B5E2D-3479-4745-A2D7-26858CB54AF1}"/>
              </a:ext>
            </a:extLst>
          </p:cNvPr>
          <p:cNvSpPr>
            <a:spLocks noGrp="1"/>
          </p:cNvSpPr>
          <p:nvPr>
            <p:ph type="sldNum" sz="quarter" idx="12"/>
          </p:nvPr>
        </p:nvSpPr>
        <p:spPr/>
        <p:txBody>
          <a:bodyPr/>
          <a:lstStyle/>
          <a:p>
            <a:fld id="{0DD523A4-049E-4610-946F-CE4C914F0E9D}" type="slidenum">
              <a:rPr lang="en-US" smtClean="0"/>
              <a:t>‹#›</a:t>
            </a:fld>
            <a:endParaRPr lang="en-US"/>
          </a:p>
        </p:txBody>
      </p:sp>
    </p:spTree>
    <p:extLst>
      <p:ext uri="{BB962C8B-B14F-4D97-AF65-F5344CB8AC3E}">
        <p14:creationId xmlns:p14="http://schemas.microsoft.com/office/powerpoint/2010/main" val="4269418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Who We Are ?">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ED2DCD-D716-4AF1-95ED-F93DDD4F3714}"/>
              </a:ext>
            </a:extLst>
          </p:cNvPr>
          <p:cNvSpPr/>
          <p:nvPr userDrawn="1"/>
        </p:nvSpPr>
        <p:spPr>
          <a:xfrm>
            <a:off x="0" y="0"/>
            <a:ext cx="1648413" cy="6858000"/>
          </a:xfrm>
          <a:prstGeom prst="rect">
            <a:avLst/>
          </a:prstGeom>
          <a:solidFill>
            <a:srgbClr val="BF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Footer Placeholder 2"/>
          <p:cNvSpPr>
            <a:spLocks noGrp="1"/>
          </p:cNvSpPr>
          <p:nvPr>
            <p:ph type="ftr" sz="quarter" idx="11"/>
          </p:nvPr>
        </p:nvSpPr>
        <p:spPr>
          <a:xfrm>
            <a:off x="8411206" y="6126297"/>
            <a:ext cx="3169844" cy="365125"/>
          </a:xfrm>
        </p:spPr>
        <p:txBody>
          <a:bodyPr/>
          <a:lstStyle>
            <a:lvl1pPr algn="r">
              <a:defRPr sz="1400"/>
            </a:lvl1pPr>
          </a:lstStyle>
          <a:p>
            <a:endParaRPr lang="en-US" dirty="0"/>
          </a:p>
        </p:txBody>
      </p:sp>
      <p:sp>
        <p:nvSpPr>
          <p:cNvPr id="6" name="Freeform 5">
            <a:extLst>
              <a:ext uri="{FF2B5EF4-FFF2-40B4-BE49-F238E27FC236}">
                <a16:creationId xmlns:a16="http://schemas.microsoft.com/office/drawing/2014/main" id="{DC9E62CF-6DD2-4A85-97F9-2080869EA801}"/>
              </a:ext>
            </a:extLst>
          </p:cNvPr>
          <p:cNvSpPr>
            <a:spLocks/>
          </p:cNvSpPr>
          <p:nvPr userDrawn="1"/>
        </p:nvSpPr>
        <p:spPr bwMode="auto">
          <a:xfrm>
            <a:off x="1980696" y="6072159"/>
            <a:ext cx="422552" cy="474322"/>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solidFill>
            <a:srgbClr val="D8D8D8"/>
          </a:solidFill>
          <a:ln>
            <a:noFill/>
          </a:ln>
          <a:effectLst/>
        </p:spPr>
        <p:txBody>
          <a:bodyPr vert="horz" wrap="square" lIns="91440" tIns="45720" rIns="91440" bIns="45720" numCol="1" anchor="t" anchorCtr="0" compatLnSpc="1">
            <a:prstTxWarp prst="textNoShape">
              <a:avLst/>
            </a:prstTxWarp>
          </a:bodyPr>
          <a:lstStyle/>
          <a:p>
            <a:endParaRPr lang="en-IN" sz="1800"/>
          </a:p>
        </p:txBody>
      </p:sp>
      <p:cxnSp>
        <p:nvCxnSpPr>
          <p:cNvPr id="7" name="Straight Connector 6">
            <a:extLst>
              <a:ext uri="{FF2B5EF4-FFF2-40B4-BE49-F238E27FC236}">
                <a16:creationId xmlns:a16="http://schemas.microsoft.com/office/drawing/2014/main" id="{97179C98-250B-48B8-90ED-4A27E77043CC}"/>
              </a:ext>
            </a:extLst>
          </p:cNvPr>
          <p:cNvCxnSpPr>
            <a:cxnSpLocks/>
          </p:cNvCxnSpPr>
          <p:nvPr userDrawn="1"/>
        </p:nvCxnSpPr>
        <p:spPr>
          <a:xfrm>
            <a:off x="2555330" y="6309320"/>
            <a:ext cx="5768108" cy="0"/>
          </a:xfrm>
          <a:prstGeom prst="line">
            <a:avLst/>
          </a:prstGeom>
          <a:ln>
            <a:solidFill>
              <a:schemeClr val="bg1">
                <a:lumMod val="85000"/>
                <a:alpha val="23000"/>
              </a:schemeClr>
            </a:solidFill>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F42688DD-50B5-497F-9526-0838C32F6C6A}"/>
              </a:ext>
            </a:extLst>
          </p:cNvPr>
          <p:cNvSpPr>
            <a:spLocks/>
          </p:cNvSpPr>
          <p:nvPr userDrawn="1"/>
        </p:nvSpPr>
        <p:spPr bwMode="auto">
          <a:xfrm>
            <a:off x="549939" y="764704"/>
            <a:ext cx="4244279" cy="4764294"/>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solidFill>
            <a:schemeClr val="bg1"/>
          </a:solidFill>
          <a:ln>
            <a:noFill/>
          </a:ln>
          <a:effectLst>
            <a:outerShdw blurRad="736600" dist="3175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sz="1800"/>
          </a:p>
        </p:txBody>
      </p:sp>
      <p:sp>
        <p:nvSpPr>
          <p:cNvPr id="14" name="Picture Placeholder 13">
            <a:extLst>
              <a:ext uri="{FF2B5EF4-FFF2-40B4-BE49-F238E27FC236}">
                <a16:creationId xmlns:a16="http://schemas.microsoft.com/office/drawing/2014/main" id="{FFF1EC54-1D36-4F4A-8476-887639F00830}"/>
              </a:ext>
            </a:extLst>
          </p:cNvPr>
          <p:cNvSpPr>
            <a:spLocks noGrp="1"/>
          </p:cNvSpPr>
          <p:nvPr>
            <p:ph type="pic" sz="quarter" idx="13"/>
          </p:nvPr>
        </p:nvSpPr>
        <p:spPr>
          <a:xfrm>
            <a:off x="846399" y="1115031"/>
            <a:ext cx="3651357" cy="4064673"/>
          </a:xfrm>
          <a:custGeom>
            <a:avLst/>
            <a:gdLst>
              <a:gd name="connsiteX0" fmla="*/ 1825203 w 3650406"/>
              <a:gd name="connsiteY0" fmla="*/ 0 h 4064673"/>
              <a:gd name="connsiteX1" fmla="*/ 2039933 w 3650406"/>
              <a:gd name="connsiteY1" fmla="*/ 52627 h 4064673"/>
              <a:gd name="connsiteX2" fmla="*/ 3435676 w 3650406"/>
              <a:gd name="connsiteY2" fmla="*/ 857513 h 4064673"/>
              <a:gd name="connsiteX3" fmla="*/ 3650406 w 3650406"/>
              <a:gd name="connsiteY3" fmla="*/ 1228999 h 4064673"/>
              <a:gd name="connsiteX4" fmla="*/ 3650406 w 3650406"/>
              <a:gd name="connsiteY4" fmla="*/ 2838771 h 4064673"/>
              <a:gd name="connsiteX5" fmla="*/ 3435676 w 3650406"/>
              <a:gd name="connsiteY5" fmla="*/ 3210256 h 4064673"/>
              <a:gd name="connsiteX6" fmla="*/ 2039933 w 3650406"/>
              <a:gd name="connsiteY6" fmla="*/ 4015142 h 4064673"/>
              <a:gd name="connsiteX7" fmla="*/ 1610473 w 3650406"/>
              <a:gd name="connsiteY7" fmla="*/ 4015142 h 4064673"/>
              <a:gd name="connsiteX8" fmla="*/ 214730 w 3650406"/>
              <a:gd name="connsiteY8" fmla="*/ 3210256 h 4064673"/>
              <a:gd name="connsiteX9" fmla="*/ 0 w 3650406"/>
              <a:gd name="connsiteY9" fmla="*/ 2838771 h 4064673"/>
              <a:gd name="connsiteX10" fmla="*/ 0 w 3650406"/>
              <a:gd name="connsiteY10" fmla="*/ 1228999 h 4064673"/>
              <a:gd name="connsiteX11" fmla="*/ 214730 w 3650406"/>
              <a:gd name="connsiteY11" fmla="*/ 857513 h 4064673"/>
              <a:gd name="connsiteX12" fmla="*/ 1610473 w 3650406"/>
              <a:gd name="connsiteY12" fmla="*/ 52627 h 4064673"/>
              <a:gd name="connsiteX13" fmla="*/ 1825203 w 3650406"/>
              <a:gd name="connsiteY13" fmla="*/ 0 h 406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0406" h="4064673">
                <a:moveTo>
                  <a:pt x="1825203" y="0"/>
                </a:moveTo>
                <a:cubicBezTo>
                  <a:pt x="1902630" y="0"/>
                  <a:pt x="1980056" y="17543"/>
                  <a:pt x="2039933" y="52627"/>
                </a:cubicBezTo>
                <a:cubicBezTo>
                  <a:pt x="3435676" y="857513"/>
                  <a:pt x="3435676" y="857513"/>
                  <a:pt x="3435676" y="857513"/>
                </a:cubicBezTo>
                <a:cubicBezTo>
                  <a:pt x="3551300" y="923555"/>
                  <a:pt x="3650406" y="1092788"/>
                  <a:pt x="3650406" y="1228999"/>
                </a:cubicBezTo>
                <a:cubicBezTo>
                  <a:pt x="3650406" y="2838771"/>
                  <a:pt x="3650406" y="2838771"/>
                  <a:pt x="3650406" y="2838771"/>
                </a:cubicBezTo>
                <a:cubicBezTo>
                  <a:pt x="3650406" y="2974982"/>
                  <a:pt x="3551300" y="3140087"/>
                  <a:pt x="3435676" y="3210256"/>
                </a:cubicBezTo>
                <a:cubicBezTo>
                  <a:pt x="2039933" y="4015142"/>
                  <a:pt x="2039933" y="4015142"/>
                  <a:pt x="2039933" y="4015142"/>
                </a:cubicBezTo>
                <a:cubicBezTo>
                  <a:pt x="1920180" y="4081184"/>
                  <a:pt x="1730227" y="4081184"/>
                  <a:pt x="1610473" y="4015142"/>
                </a:cubicBezTo>
                <a:cubicBezTo>
                  <a:pt x="214730" y="3210256"/>
                  <a:pt x="214730" y="3210256"/>
                  <a:pt x="214730" y="3210256"/>
                </a:cubicBezTo>
                <a:cubicBezTo>
                  <a:pt x="99106" y="3140087"/>
                  <a:pt x="0" y="2974982"/>
                  <a:pt x="0" y="2838771"/>
                </a:cubicBezTo>
                <a:lnTo>
                  <a:pt x="0" y="1228999"/>
                </a:lnTo>
                <a:cubicBezTo>
                  <a:pt x="0" y="1092788"/>
                  <a:pt x="99106" y="923555"/>
                  <a:pt x="214730" y="857513"/>
                </a:cubicBezTo>
                <a:cubicBezTo>
                  <a:pt x="1610473" y="52627"/>
                  <a:pt x="1610473" y="52627"/>
                  <a:pt x="1610473" y="52627"/>
                </a:cubicBezTo>
                <a:cubicBezTo>
                  <a:pt x="1670350" y="17543"/>
                  <a:pt x="1747777" y="0"/>
                  <a:pt x="1825203" y="0"/>
                </a:cubicBezTo>
                <a:close/>
              </a:path>
            </a:pathLst>
          </a:custGeom>
          <a:solidFill>
            <a:schemeClr val="bg1">
              <a:lumMod val="95000"/>
            </a:schemeClr>
          </a:solidFill>
        </p:spPr>
        <p:txBody>
          <a:bodyPr wrap="square" anchor="ctr">
            <a:noAutofit/>
          </a:bodyPr>
          <a:lstStyle>
            <a:lvl1pPr marL="0" indent="0" algn="ctr">
              <a:buFontTx/>
              <a:buNone/>
              <a:defRPr sz="2000"/>
            </a:lvl1pPr>
          </a:lstStyle>
          <a:p>
            <a:endParaRPr lang="en-IN"/>
          </a:p>
        </p:txBody>
      </p:sp>
    </p:spTree>
    <p:extLst>
      <p:ext uri="{BB962C8B-B14F-4D97-AF65-F5344CB8AC3E}">
        <p14:creationId xmlns:p14="http://schemas.microsoft.com/office/powerpoint/2010/main" val="2153596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Our CE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0DAAFE8-A56A-413F-B838-9210B479946B}"/>
              </a:ext>
            </a:extLst>
          </p:cNvPr>
          <p:cNvSpPr>
            <a:spLocks noGrp="1"/>
          </p:cNvSpPr>
          <p:nvPr>
            <p:ph type="pic" sz="quarter" idx="13"/>
          </p:nvPr>
        </p:nvSpPr>
        <p:spPr>
          <a:xfrm>
            <a:off x="6384107" y="980727"/>
            <a:ext cx="4474989" cy="4473824"/>
          </a:xfrm>
          <a:custGeom>
            <a:avLst/>
            <a:gdLst>
              <a:gd name="connsiteX0" fmla="*/ 2236912 w 4473824"/>
              <a:gd name="connsiteY0" fmla="*/ 0 h 4473824"/>
              <a:gd name="connsiteX1" fmla="*/ 4473824 w 4473824"/>
              <a:gd name="connsiteY1" fmla="*/ 2236912 h 4473824"/>
              <a:gd name="connsiteX2" fmla="*/ 2236912 w 4473824"/>
              <a:gd name="connsiteY2" fmla="*/ 4473824 h 4473824"/>
              <a:gd name="connsiteX3" fmla="*/ 0 w 4473824"/>
              <a:gd name="connsiteY3" fmla="*/ 2236912 h 4473824"/>
              <a:gd name="connsiteX4" fmla="*/ 2236912 w 4473824"/>
              <a:gd name="connsiteY4" fmla="*/ 0 h 447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824" h="4473824">
                <a:moveTo>
                  <a:pt x="2236912" y="0"/>
                </a:moveTo>
                <a:cubicBezTo>
                  <a:pt x="3472324" y="0"/>
                  <a:pt x="4473824" y="1001500"/>
                  <a:pt x="4473824" y="2236912"/>
                </a:cubicBezTo>
                <a:cubicBezTo>
                  <a:pt x="4473824" y="3472324"/>
                  <a:pt x="3472324" y="4473824"/>
                  <a:pt x="2236912" y="4473824"/>
                </a:cubicBezTo>
                <a:cubicBezTo>
                  <a:pt x="1001500" y="4473824"/>
                  <a:pt x="0" y="3472324"/>
                  <a:pt x="0" y="2236912"/>
                </a:cubicBezTo>
                <a:cubicBezTo>
                  <a:pt x="0" y="1001500"/>
                  <a:pt x="1001500" y="0"/>
                  <a:pt x="2236912" y="0"/>
                </a:cubicBezTo>
                <a:close/>
              </a:path>
            </a:pathLst>
          </a:custGeom>
        </p:spPr>
        <p:txBody>
          <a:bodyPr wrap="square" anchor="ctr">
            <a:noAutofit/>
          </a:bodyPr>
          <a:lstStyle>
            <a:lvl1pPr marL="0" indent="0" algn="ctr">
              <a:buFontTx/>
              <a:buNone/>
              <a:defRPr/>
            </a:lvl1pPr>
          </a:lstStyle>
          <a:p>
            <a:endParaRPr lang="en-IN"/>
          </a:p>
        </p:txBody>
      </p:sp>
    </p:spTree>
    <p:extLst>
      <p:ext uri="{BB962C8B-B14F-4D97-AF65-F5344CB8AC3E}">
        <p14:creationId xmlns:p14="http://schemas.microsoft.com/office/powerpoint/2010/main" val="1088931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AE2FB39-989B-4230-9574-581A3A2844EC}"/>
              </a:ext>
            </a:extLst>
          </p:cNvPr>
          <p:cNvSpPr>
            <a:spLocks noGrp="1"/>
          </p:cNvSpPr>
          <p:nvPr>
            <p:ph type="pic" sz="quarter" idx="10"/>
          </p:nvPr>
        </p:nvSpPr>
        <p:spPr>
          <a:xfrm>
            <a:off x="6888293" y="-1"/>
            <a:ext cx="5303705" cy="5693474"/>
          </a:xfrm>
          <a:custGeom>
            <a:avLst/>
            <a:gdLst>
              <a:gd name="connsiteX0" fmla="*/ 146360 w 5302324"/>
              <a:gd name="connsiteY0" fmla="*/ 0 h 5693474"/>
              <a:gd name="connsiteX1" fmla="*/ 5302324 w 5302324"/>
              <a:gd name="connsiteY1" fmla="*/ 0 h 5693474"/>
              <a:gd name="connsiteX2" fmla="*/ 5302324 w 5302324"/>
              <a:gd name="connsiteY2" fmla="*/ 4725214 h 5693474"/>
              <a:gd name="connsiteX3" fmla="*/ 5170709 w 5302324"/>
              <a:gd name="connsiteY3" fmla="*/ 4801111 h 5693474"/>
              <a:gd name="connsiteX4" fmla="*/ 3782538 w 5302324"/>
              <a:gd name="connsiteY4" fmla="*/ 5601631 h 5693474"/>
              <a:gd name="connsiteX5" fmla="*/ 2986214 w 5302324"/>
              <a:gd name="connsiteY5" fmla="*/ 5601631 h 5693474"/>
              <a:gd name="connsiteX6" fmla="*/ 398163 w 5302324"/>
              <a:gd name="connsiteY6" fmla="*/ 4109174 h 5693474"/>
              <a:gd name="connsiteX7" fmla="*/ 0 w 5302324"/>
              <a:gd name="connsiteY7" fmla="*/ 3420349 h 5693474"/>
              <a:gd name="connsiteX8" fmla="*/ 0 w 5302324"/>
              <a:gd name="connsiteY8" fmla="*/ 435435 h 5693474"/>
              <a:gd name="connsiteX9" fmla="*/ 118683 w 5302324"/>
              <a:gd name="connsiteY9" fmla="*/ 42230 h 569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2324" h="5693474">
                <a:moveTo>
                  <a:pt x="146360" y="0"/>
                </a:moveTo>
                <a:lnTo>
                  <a:pt x="5302324" y="0"/>
                </a:lnTo>
                <a:lnTo>
                  <a:pt x="5302324" y="4725214"/>
                </a:lnTo>
                <a:lnTo>
                  <a:pt x="5170709" y="4801111"/>
                </a:lnTo>
                <a:cubicBezTo>
                  <a:pt x="3782538" y="5601631"/>
                  <a:pt x="3782538" y="5601631"/>
                  <a:pt x="3782538" y="5601631"/>
                </a:cubicBezTo>
                <a:cubicBezTo>
                  <a:pt x="3560487" y="5724089"/>
                  <a:pt x="3208267" y="5724089"/>
                  <a:pt x="2986214" y="5601631"/>
                </a:cubicBezTo>
                <a:cubicBezTo>
                  <a:pt x="398163" y="4109174"/>
                  <a:pt x="398163" y="4109174"/>
                  <a:pt x="398163" y="4109174"/>
                </a:cubicBezTo>
                <a:cubicBezTo>
                  <a:pt x="183767" y="3979063"/>
                  <a:pt x="0" y="3672918"/>
                  <a:pt x="0" y="3420349"/>
                </a:cubicBezTo>
                <a:lnTo>
                  <a:pt x="0" y="435435"/>
                </a:lnTo>
                <a:cubicBezTo>
                  <a:pt x="0" y="309151"/>
                  <a:pt x="45942" y="167558"/>
                  <a:pt x="118683" y="42230"/>
                </a:cubicBezTo>
                <a:close/>
              </a:path>
            </a:pathLst>
          </a:custGeom>
          <a:solidFill>
            <a:srgbClr val="5F8FA7"/>
          </a:solidFill>
          <a:effectLst>
            <a:outerShdw blurRad="622300" dist="444500" dir="8100000" algn="tr" rotWithShape="0">
              <a:prstClr val="black">
                <a:alpha val="20000"/>
              </a:prstClr>
            </a:outerShdw>
          </a:effectLst>
        </p:spPr>
        <p:txBody>
          <a:bodyPr wrap="square" anchor="ctr">
            <a:noAutofit/>
          </a:bodyPr>
          <a:lstStyle>
            <a:lvl1pPr marL="0" indent="0" algn="ctr">
              <a:buFontTx/>
              <a:buNone/>
              <a:defRPr/>
            </a:lvl1pPr>
          </a:lstStyle>
          <a:p>
            <a:endParaRPr lang="en-IN"/>
          </a:p>
        </p:txBody>
      </p:sp>
    </p:spTree>
    <p:extLst>
      <p:ext uri="{BB962C8B-B14F-4D97-AF65-F5344CB8AC3E}">
        <p14:creationId xmlns:p14="http://schemas.microsoft.com/office/powerpoint/2010/main" val="1957029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88AF23-63A8-4416-A310-E8F7809364A8}"/>
              </a:ext>
            </a:extLst>
          </p:cNvPr>
          <p:cNvSpPr/>
          <p:nvPr userDrawn="1"/>
        </p:nvSpPr>
        <p:spPr>
          <a:xfrm>
            <a:off x="3431010" y="1940932"/>
            <a:ext cx="8760990" cy="3416086"/>
          </a:xfrm>
          <a:prstGeom prst="rect">
            <a:avLst/>
          </a:prstGeom>
          <a:solidFill>
            <a:srgbClr val="004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6" name="Picture Placeholder 15">
            <a:extLst>
              <a:ext uri="{FF2B5EF4-FFF2-40B4-BE49-F238E27FC236}">
                <a16:creationId xmlns:a16="http://schemas.microsoft.com/office/drawing/2014/main" id="{356A9886-F4DE-4CA0-9EAA-32417FA1C3B3}"/>
              </a:ext>
            </a:extLst>
          </p:cNvPr>
          <p:cNvSpPr>
            <a:spLocks noGrp="1"/>
          </p:cNvSpPr>
          <p:nvPr>
            <p:ph type="pic" sz="quarter" idx="13"/>
          </p:nvPr>
        </p:nvSpPr>
        <p:spPr>
          <a:xfrm>
            <a:off x="619543" y="1066645"/>
            <a:ext cx="4244279" cy="4724711"/>
          </a:xfrm>
          <a:custGeom>
            <a:avLst/>
            <a:gdLst>
              <a:gd name="connsiteX0" fmla="*/ 2121587 w 4243174"/>
              <a:gd name="connsiteY0" fmla="*/ 0 h 4724711"/>
              <a:gd name="connsiteX1" fmla="*/ 2371185 w 4243174"/>
              <a:gd name="connsiteY1" fmla="*/ 61173 h 4724711"/>
              <a:gd name="connsiteX2" fmla="*/ 3993575 w 4243174"/>
              <a:gd name="connsiteY2" fmla="*/ 996759 h 4724711"/>
              <a:gd name="connsiteX3" fmla="*/ 4243174 w 4243174"/>
              <a:gd name="connsiteY3" fmla="*/ 1428569 h 4724711"/>
              <a:gd name="connsiteX4" fmla="*/ 4243174 w 4243174"/>
              <a:gd name="connsiteY4" fmla="*/ 3299741 h 4724711"/>
              <a:gd name="connsiteX5" fmla="*/ 3993575 w 4243174"/>
              <a:gd name="connsiteY5" fmla="*/ 3731551 h 4724711"/>
              <a:gd name="connsiteX6" fmla="*/ 2371185 w 4243174"/>
              <a:gd name="connsiteY6" fmla="*/ 4667137 h 4724711"/>
              <a:gd name="connsiteX7" fmla="*/ 1871989 w 4243174"/>
              <a:gd name="connsiteY7" fmla="*/ 4667137 h 4724711"/>
              <a:gd name="connsiteX8" fmla="*/ 249599 w 4243174"/>
              <a:gd name="connsiteY8" fmla="*/ 3731551 h 4724711"/>
              <a:gd name="connsiteX9" fmla="*/ 0 w 4243174"/>
              <a:gd name="connsiteY9" fmla="*/ 3299741 h 4724711"/>
              <a:gd name="connsiteX10" fmla="*/ 0 w 4243174"/>
              <a:gd name="connsiteY10" fmla="*/ 1428569 h 4724711"/>
              <a:gd name="connsiteX11" fmla="*/ 249599 w 4243174"/>
              <a:gd name="connsiteY11" fmla="*/ 996759 h 4724711"/>
              <a:gd name="connsiteX12" fmla="*/ 1871989 w 4243174"/>
              <a:gd name="connsiteY12" fmla="*/ 61173 h 4724711"/>
              <a:gd name="connsiteX13" fmla="*/ 2121587 w 4243174"/>
              <a:gd name="connsiteY13" fmla="*/ 0 h 47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3174" h="4724711">
                <a:moveTo>
                  <a:pt x="2121587" y="0"/>
                </a:moveTo>
                <a:cubicBezTo>
                  <a:pt x="2211586" y="0"/>
                  <a:pt x="2301586" y="20391"/>
                  <a:pt x="2371185" y="61173"/>
                </a:cubicBezTo>
                <a:cubicBezTo>
                  <a:pt x="3993575" y="996759"/>
                  <a:pt x="3993575" y="996759"/>
                  <a:pt x="3993575" y="996759"/>
                </a:cubicBezTo>
                <a:cubicBezTo>
                  <a:pt x="4127975" y="1073526"/>
                  <a:pt x="4243174" y="1270239"/>
                  <a:pt x="4243174" y="1428569"/>
                </a:cubicBezTo>
                <a:cubicBezTo>
                  <a:pt x="4243174" y="3299741"/>
                  <a:pt x="4243174" y="3299741"/>
                  <a:pt x="4243174" y="3299741"/>
                </a:cubicBezTo>
                <a:cubicBezTo>
                  <a:pt x="4243174" y="3458072"/>
                  <a:pt x="4127975" y="3649987"/>
                  <a:pt x="3993575" y="3731551"/>
                </a:cubicBezTo>
                <a:cubicBezTo>
                  <a:pt x="2371185" y="4667137"/>
                  <a:pt x="2371185" y="4667137"/>
                  <a:pt x="2371185" y="4667137"/>
                </a:cubicBezTo>
                <a:cubicBezTo>
                  <a:pt x="2231986" y="4743903"/>
                  <a:pt x="2011188" y="4743903"/>
                  <a:pt x="1871989" y="4667137"/>
                </a:cubicBezTo>
                <a:cubicBezTo>
                  <a:pt x="249599" y="3731551"/>
                  <a:pt x="249599" y="3731551"/>
                  <a:pt x="249599" y="3731551"/>
                </a:cubicBezTo>
                <a:cubicBezTo>
                  <a:pt x="115200" y="3649987"/>
                  <a:pt x="0" y="3458072"/>
                  <a:pt x="0" y="3299741"/>
                </a:cubicBezTo>
                <a:lnTo>
                  <a:pt x="0" y="1428569"/>
                </a:lnTo>
                <a:cubicBezTo>
                  <a:pt x="0" y="1270239"/>
                  <a:pt x="115200" y="1073526"/>
                  <a:pt x="249599" y="996759"/>
                </a:cubicBezTo>
                <a:cubicBezTo>
                  <a:pt x="1871989" y="61173"/>
                  <a:pt x="1871989" y="61173"/>
                  <a:pt x="1871989" y="61173"/>
                </a:cubicBezTo>
                <a:cubicBezTo>
                  <a:pt x="1941589" y="20391"/>
                  <a:pt x="2031588" y="0"/>
                  <a:pt x="2121587" y="0"/>
                </a:cubicBezTo>
                <a:close/>
              </a:path>
            </a:pathLst>
          </a:custGeom>
          <a:solidFill>
            <a:schemeClr val="bg1"/>
          </a:solidFill>
          <a:effectLst>
            <a:outerShdw blurRad="762000" dist="571500" dir="960000" algn="tl" rotWithShape="0">
              <a:prstClr val="black">
                <a:alpha val="30000"/>
              </a:prstClr>
            </a:outerShdw>
          </a:effectLst>
        </p:spPr>
        <p:txBody>
          <a:bodyPr wrap="square" anchor="ctr">
            <a:noAutofit/>
          </a:bodyPr>
          <a:lstStyle>
            <a:lvl1pPr marL="0" indent="0" algn="ctr">
              <a:buFontTx/>
              <a:buNone/>
              <a:defRPr/>
            </a:lvl1pPr>
          </a:lstStyle>
          <a:p>
            <a:endParaRPr lang="en-IN"/>
          </a:p>
        </p:txBody>
      </p:sp>
    </p:spTree>
    <p:extLst>
      <p:ext uri="{BB962C8B-B14F-4D97-AF65-F5344CB8AC3E}">
        <p14:creationId xmlns:p14="http://schemas.microsoft.com/office/powerpoint/2010/main" val="500046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91578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92778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09600" y="368784"/>
            <a:ext cx="10972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4667" b="1">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340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34D2D-22F3-4D42-8771-C143FD4CC247}"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15598775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371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363016"/>
            <a:ext cx="113608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667" b="1">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85729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07608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86355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3888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42845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12186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392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034D2D-22F3-4D42-8771-C143FD4CC24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29092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034D2D-22F3-4D42-8771-C143FD4CC24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1F56-411E-44C0-92BC-BC9CE0A64406}" type="slidenum">
              <a:rPr lang="en-US" smtClean="0"/>
              <a:t>‹#›</a:t>
            </a:fld>
            <a:endParaRPr lang="en-US"/>
          </a:p>
        </p:txBody>
      </p:sp>
    </p:spTree>
    <p:extLst>
      <p:ext uri="{BB962C8B-B14F-4D97-AF65-F5344CB8AC3E}">
        <p14:creationId xmlns:p14="http://schemas.microsoft.com/office/powerpoint/2010/main" val="408619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034D2D-22F3-4D42-8771-C143FD4CC247}" type="datetimeFigureOut">
              <a:rPr lang="en-US" smtClean="0"/>
              <a:t>11/5/2024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C81F56-411E-44C0-92BC-BC9CE0A64406}" type="slidenum">
              <a:rPr lang="en-US" smtClean="0"/>
              <a:t>‹#›</a:t>
            </a:fld>
            <a:endParaRPr lang="en-US"/>
          </a:p>
        </p:txBody>
      </p:sp>
    </p:spTree>
    <p:extLst>
      <p:ext uri="{BB962C8B-B14F-4D97-AF65-F5344CB8AC3E}">
        <p14:creationId xmlns:p14="http://schemas.microsoft.com/office/powerpoint/2010/main" val="42924659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A6EDD-4491-D6FE-977E-1BC1B6903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BDBBD6B1-A0FB-539C-5AC1-C039F036D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6217AEF9-68D8-406C-36E9-475C7D0639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568F9-63B0-4531-93CF-8B107DEA248D}" type="datetimeFigureOut">
              <a:rPr lang="fa-IR" smtClean="0"/>
              <a:t>04/05/1446</a:t>
            </a:fld>
            <a:endParaRPr lang="fa-IR" dirty="0"/>
          </a:p>
        </p:txBody>
      </p:sp>
      <p:sp>
        <p:nvSpPr>
          <p:cNvPr id="5" name="Footer Placeholder 4">
            <a:extLst>
              <a:ext uri="{FF2B5EF4-FFF2-40B4-BE49-F238E27FC236}">
                <a16:creationId xmlns:a16="http://schemas.microsoft.com/office/drawing/2014/main" id="{1264DD8F-F396-CF06-B49D-38A44D006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dirty="0"/>
          </a:p>
        </p:txBody>
      </p:sp>
      <p:sp>
        <p:nvSpPr>
          <p:cNvPr id="6" name="Slide Number Placeholder 5">
            <a:extLst>
              <a:ext uri="{FF2B5EF4-FFF2-40B4-BE49-F238E27FC236}">
                <a16:creationId xmlns:a16="http://schemas.microsoft.com/office/drawing/2014/main" id="{6C498FB8-F810-8428-B4FA-9A9617EFE0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70054-3350-4E17-B4CD-7D02E8034917}" type="slidenum">
              <a:rPr lang="fa-IR" smtClean="0"/>
              <a:t>‹#›</a:t>
            </a:fld>
            <a:endParaRPr lang="fa-IR" dirty="0"/>
          </a:p>
        </p:txBody>
      </p:sp>
    </p:spTree>
    <p:extLst>
      <p:ext uri="{BB962C8B-B14F-4D97-AF65-F5344CB8AC3E}">
        <p14:creationId xmlns:p14="http://schemas.microsoft.com/office/powerpoint/2010/main" val="1065977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5406B-E107-493B-8BA3-1F29CDE18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64A441-4D65-43AD-B24C-AFA5BACA8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5452A-C538-4C11-8576-46B93B66F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00F25-D833-4FBA-8306-C80B1A241E50}" type="datetimeFigureOut">
              <a:rPr lang="en-US" smtClean="0"/>
              <a:t>11/5/2024</a:t>
            </a:fld>
            <a:endParaRPr lang="en-US"/>
          </a:p>
        </p:txBody>
      </p:sp>
      <p:sp>
        <p:nvSpPr>
          <p:cNvPr id="5" name="Footer Placeholder 4">
            <a:extLst>
              <a:ext uri="{FF2B5EF4-FFF2-40B4-BE49-F238E27FC236}">
                <a16:creationId xmlns:a16="http://schemas.microsoft.com/office/drawing/2014/main" id="{F71C0A5C-299A-4E60-BD2B-1DF623FEC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2BC86B-D5D8-4DB1-A274-747594E74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92BD0-E24B-427B-AB3E-28E57205C7D8}" type="slidenum">
              <a:rPr lang="en-US" smtClean="0"/>
              <a:t>‹#›</a:t>
            </a:fld>
            <a:endParaRPr lang="en-US"/>
          </a:p>
        </p:txBody>
      </p:sp>
    </p:spTree>
    <p:extLst>
      <p:ext uri="{BB962C8B-B14F-4D97-AF65-F5344CB8AC3E}">
        <p14:creationId xmlns:p14="http://schemas.microsoft.com/office/powerpoint/2010/main" val="3314803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A0948-4BA7-4674-8E2E-94D886027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6E882A-6243-4C99-AA69-52C11BD0D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B8B1B-3E0D-4FFA-8B16-DB6867C31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A923C-7464-45D0-A968-74FAED6899AD}" type="datetime1">
              <a:rPr lang="en-US" smtClean="0"/>
              <a:t>11/5/2024</a:t>
            </a:fld>
            <a:endParaRPr lang="en-US"/>
          </a:p>
        </p:txBody>
      </p:sp>
      <p:sp>
        <p:nvSpPr>
          <p:cNvPr id="5" name="Footer Placeholder 4">
            <a:extLst>
              <a:ext uri="{FF2B5EF4-FFF2-40B4-BE49-F238E27FC236}">
                <a16:creationId xmlns:a16="http://schemas.microsoft.com/office/drawing/2014/main" id="{557CB83A-C464-4C2D-A7CE-1402893CC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140F9A-893F-4F6D-9C3F-814843698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EEB33-66CD-4A59-88F6-BA80E4A6CBAF}" type="slidenum">
              <a:rPr lang="en-US" smtClean="0"/>
              <a:t>‹#›</a:t>
            </a:fld>
            <a:endParaRPr lang="en-US"/>
          </a:p>
        </p:txBody>
      </p:sp>
    </p:spTree>
    <p:extLst>
      <p:ext uri="{BB962C8B-B14F-4D97-AF65-F5344CB8AC3E}">
        <p14:creationId xmlns:p14="http://schemas.microsoft.com/office/powerpoint/2010/main" val="302560911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F55AF-61FB-4624-89A6-D5C57AA1A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A27F3-D062-4A0A-87C9-B1C8747C9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C9113-A5DE-4FBF-83CE-BB4485792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D17A8-77C9-4238-8EEE-D3691C650E86}" type="datetimeFigureOut">
              <a:rPr lang="en-US" smtClean="0"/>
              <a:t>11/5/2024</a:t>
            </a:fld>
            <a:endParaRPr lang="en-US"/>
          </a:p>
        </p:txBody>
      </p:sp>
      <p:sp>
        <p:nvSpPr>
          <p:cNvPr id="5" name="Footer Placeholder 4">
            <a:extLst>
              <a:ext uri="{FF2B5EF4-FFF2-40B4-BE49-F238E27FC236}">
                <a16:creationId xmlns:a16="http://schemas.microsoft.com/office/drawing/2014/main" id="{8BA5EE95-4967-409F-A090-AF7347B0D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D02BA2-8FA8-4923-9C7C-62ADB96BF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523A4-049E-4610-946F-CE4C914F0E9D}" type="slidenum">
              <a:rPr lang="en-US" smtClean="0"/>
              <a:t>‹#›</a:t>
            </a:fld>
            <a:endParaRPr lang="en-US"/>
          </a:p>
        </p:txBody>
      </p:sp>
    </p:spTree>
    <p:extLst>
      <p:ext uri="{BB962C8B-B14F-4D97-AF65-F5344CB8AC3E}">
        <p14:creationId xmlns:p14="http://schemas.microsoft.com/office/powerpoint/2010/main" val="12662769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7486178"/>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8">
          <p15:clr>
            <a:srgbClr val="EA4335"/>
          </p15:clr>
        </p15:guide>
        <p15:guide id="2" pos="5472">
          <p15:clr>
            <a:srgbClr val="EA4335"/>
          </p15:clr>
        </p15:guide>
        <p15:guide id="3" orient="horz" pos="2982">
          <p15:clr>
            <a:srgbClr val="EA4335"/>
          </p15:clr>
        </p15:guide>
        <p15:guide id="4" pos="2880">
          <p15:clr>
            <a:srgbClr val="EA4335"/>
          </p15:clr>
        </p15:guide>
        <p15:guide id="5" orient="horz" pos="1620">
          <p15:clr>
            <a:srgbClr val="EA4335"/>
          </p15:clr>
        </p15:guide>
        <p15:guide id="6" pos="1584">
          <p15:clr>
            <a:srgbClr val="EA4335"/>
          </p15:clr>
        </p15:guide>
        <p15:guide id="7" pos="4176">
          <p15:clr>
            <a:srgbClr val="EA4335"/>
          </p15:clr>
        </p15:guide>
        <p15:guide id="8" pos="288">
          <p15:clr>
            <a:srgbClr val="EA4335"/>
          </p15:clr>
        </p15:guide>
        <p15:guide id="9" orient="horz" pos="84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2.xml"/><Relationship Id="rId5" Type="http://schemas.openxmlformats.org/officeDocument/2006/relationships/image" Target="../media/image1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1.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99B9-25C4-1EF0-4892-662465D742CA}"/>
              </a:ext>
            </a:extLst>
          </p:cNvPr>
          <p:cNvSpPr>
            <a:spLocks noGrp="1"/>
          </p:cNvSpPr>
          <p:nvPr>
            <p:ph type="ctrTitle"/>
          </p:nvPr>
        </p:nvSpPr>
        <p:spPr>
          <a:xfrm>
            <a:off x="1876424" y="1122363"/>
            <a:ext cx="8791575" cy="1783799"/>
          </a:xfrm>
        </p:spPr>
        <p:txBody>
          <a:bodyPr>
            <a:normAutofit/>
          </a:bodyPr>
          <a:lstStyle/>
          <a:p>
            <a:pPr algn="ctr"/>
            <a:r>
              <a:rPr lang="en-US" dirty="0"/>
              <a:t>Lifestyle and Female Sexual Well-Being</a:t>
            </a:r>
          </a:p>
        </p:txBody>
      </p:sp>
      <p:sp>
        <p:nvSpPr>
          <p:cNvPr id="3" name="Subtitle 2">
            <a:extLst>
              <a:ext uri="{FF2B5EF4-FFF2-40B4-BE49-F238E27FC236}">
                <a16:creationId xmlns:a16="http://schemas.microsoft.com/office/drawing/2014/main" id="{E95EB71C-544F-49E7-732E-979BF59DEC20}"/>
              </a:ext>
            </a:extLst>
          </p:cNvPr>
          <p:cNvSpPr>
            <a:spLocks noGrp="1"/>
          </p:cNvSpPr>
          <p:nvPr>
            <p:ph type="subTitle" idx="1"/>
          </p:nvPr>
        </p:nvSpPr>
        <p:spPr/>
        <p:txBody>
          <a:bodyPr/>
          <a:lstStyle/>
          <a:p>
            <a:r>
              <a:rPr lang="en-US" dirty="0"/>
              <a:t>Dr Marjan </a:t>
            </a:r>
            <a:r>
              <a:rPr lang="en-US" dirty="0" err="1"/>
              <a:t>Ghaemi</a:t>
            </a:r>
            <a:endParaRPr lang="en-US" dirty="0"/>
          </a:p>
          <a:p>
            <a:r>
              <a:rPr lang="en-US" dirty="0"/>
              <a:t>Reproductive Endocrinology &amp; Infertility Fellowship</a:t>
            </a:r>
          </a:p>
          <a:p>
            <a:r>
              <a:rPr lang="en-US" dirty="0"/>
              <a:t>Tehran University of Medical Sciences</a:t>
            </a:r>
          </a:p>
        </p:txBody>
      </p:sp>
    </p:spTree>
    <p:extLst>
      <p:ext uri="{BB962C8B-B14F-4D97-AF65-F5344CB8AC3E}">
        <p14:creationId xmlns:p14="http://schemas.microsoft.com/office/powerpoint/2010/main" val="3398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31B2-1753-F38D-D6D4-AECE8B2ED6E3}"/>
              </a:ext>
            </a:extLst>
          </p:cNvPr>
          <p:cNvSpPr>
            <a:spLocks noGrp="1"/>
          </p:cNvSpPr>
          <p:nvPr>
            <p:ph type="title"/>
          </p:nvPr>
        </p:nvSpPr>
        <p:spPr/>
        <p:txBody>
          <a:bodyPr/>
          <a:lstStyle/>
          <a:p>
            <a:pPr algn="ctr"/>
            <a:r>
              <a:rPr lang="en-US" dirty="0"/>
              <a:t>Sleep</a:t>
            </a:r>
          </a:p>
        </p:txBody>
      </p:sp>
      <p:sp>
        <p:nvSpPr>
          <p:cNvPr id="3" name="Content Placeholder 2">
            <a:extLst>
              <a:ext uri="{FF2B5EF4-FFF2-40B4-BE49-F238E27FC236}">
                <a16:creationId xmlns:a16="http://schemas.microsoft.com/office/drawing/2014/main" id="{E7724686-F36F-C859-06EF-3521145D3450}"/>
              </a:ext>
            </a:extLst>
          </p:cNvPr>
          <p:cNvSpPr>
            <a:spLocks noGrp="1"/>
          </p:cNvSpPr>
          <p:nvPr>
            <p:ph idx="1"/>
          </p:nvPr>
        </p:nvSpPr>
        <p:spPr>
          <a:xfrm>
            <a:off x="1141413" y="2249487"/>
            <a:ext cx="5142368" cy="4142260"/>
          </a:xfrm>
        </p:spPr>
        <p:txBody>
          <a:bodyPr>
            <a:normAutofit fontScale="92500" lnSpcReduction="10000"/>
          </a:bodyPr>
          <a:lstStyle/>
          <a:p>
            <a:pPr algn="just"/>
            <a:r>
              <a:rPr lang="en-US" dirty="0"/>
              <a:t>Get Adequate Sleep: Quality sleep is crucial for overall health, including sexual function. </a:t>
            </a:r>
          </a:p>
          <a:p>
            <a:pPr algn="just"/>
            <a:r>
              <a:rPr lang="en-US" dirty="0"/>
              <a:t>Poor sleep can lead to fatigue, irritability, and hormonal imbalances, all of which can affect libido and sexual performance. </a:t>
            </a:r>
          </a:p>
          <a:p>
            <a:pPr algn="just"/>
            <a:r>
              <a:rPr lang="en-US" dirty="0"/>
              <a:t>Aim for 7-9 hours of uninterrupted sleep each night to support optimal sexual health and overall well-being.</a:t>
            </a:r>
          </a:p>
        </p:txBody>
      </p:sp>
      <p:pic>
        <p:nvPicPr>
          <p:cNvPr id="4" name="Picture 3">
            <a:extLst>
              <a:ext uri="{FF2B5EF4-FFF2-40B4-BE49-F238E27FC236}">
                <a16:creationId xmlns:a16="http://schemas.microsoft.com/office/drawing/2014/main" id="{8ECF8E1F-2096-5592-4FE3-C9B810E3D4FD}"/>
              </a:ext>
            </a:extLst>
          </p:cNvPr>
          <p:cNvPicPr>
            <a:picLocks noChangeAspect="1"/>
          </p:cNvPicPr>
          <p:nvPr/>
        </p:nvPicPr>
        <p:blipFill>
          <a:blip r:embed="rId2"/>
          <a:stretch>
            <a:fillRect/>
          </a:stretch>
        </p:blipFill>
        <p:spPr>
          <a:xfrm>
            <a:off x="6723707" y="2381061"/>
            <a:ext cx="5142368" cy="2892582"/>
          </a:xfrm>
          <a:prstGeom prst="rect">
            <a:avLst/>
          </a:prstGeom>
        </p:spPr>
      </p:pic>
    </p:spTree>
    <p:extLst>
      <p:ext uri="{BB962C8B-B14F-4D97-AF65-F5344CB8AC3E}">
        <p14:creationId xmlns:p14="http://schemas.microsoft.com/office/powerpoint/2010/main" val="142614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BFBF-0005-B158-9708-D12659018920}"/>
              </a:ext>
            </a:extLst>
          </p:cNvPr>
          <p:cNvSpPr>
            <a:spLocks noGrp="1"/>
          </p:cNvSpPr>
          <p:nvPr>
            <p:ph type="title"/>
          </p:nvPr>
        </p:nvSpPr>
        <p:spPr/>
        <p:txBody>
          <a:bodyPr/>
          <a:lstStyle/>
          <a:p>
            <a:pPr algn="ctr"/>
            <a:r>
              <a:rPr lang="en-US" dirty="0"/>
              <a:t>Nutrition</a:t>
            </a:r>
          </a:p>
        </p:txBody>
      </p:sp>
      <p:sp>
        <p:nvSpPr>
          <p:cNvPr id="3" name="Content Placeholder 2">
            <a:extLst>
              <a:ext uri="{FF2B5EF4-FFF2-40B4-BE49-F238E27FC236}">
                <a16:creationId xmlns:a16="http://schemas.microsoft.com/office/drawing/2014/main" id="{CA170F14-86D3-8FAE-0E09-F0310C7E3C1B}"/>
              </a:ext>
            </a:extLst>
          </p:cNvPr>
          <p:cNvSpPr>
            <a:spLocks noGrp="1"/>
          </p:cNvSpPr>
          <p:nvPr>
            <p:ph idx="1"/>
          </p:nvPr>
        </p:nvSpPr>
        <p:spPr>
          <a:xfrm>
            <a:off x="1141413" y="1973655"/>
            <a:ext cx="5540044" cy="4553894"/>
          </a:xfrm>
        </p:spPr>
        <p:txBody>
          <a:bodyPr>
            <a:normAutofit/>
          </a:bodyPr>
          <a:lstStyle/>
          <a:p>
            <a:r>
              <a:rPr lang="en-US" dirty="0"/>
              <a:t>Achieving healthy dietary patterns is a core goal of sexual medicine.</a:t>
            </a:r>
          </a:p>
          <a:p>
            <a:r>
              <a:rPr lang="en-US" dirty="0"/>
              <a:t>The Mediterranean diet (MD) is the most widely studied in this context. </a:t>
            </a:r>
          </a:p>
          <a:p>
            <a:r>
              <a:rPr lang="en-US" dirty="0"/>
              <a:t>Its emphasis on vegetables, fruits, nuts, whole grains, legumes, olive oil, and fish makes it high in antioxidants and low in saturated fat and refined carbohydrates. </a:t>
            </a:r>
          </a:p>
        </p:txBody>
      </p:sp>
      <p:pic>
        <p:nvPicPr>
          <p:cNvPr id="4" name="Picture 3">
            <a:extLst>
              <a:ext uri="{FF2B5EF4-FFF2-40B4-BE49-F238E27FC236}">
                <a16:creationId xmlns:a16="http://schemas.microsoft.com/office/drawing/2014/main" id="{D604126A-A755-B56D-6752-56C3242BA8B0}"/>
              </a:ext>
            </a:extLst>
          </p:cNvPr>
          <p:cNvPicPr>
            <a:picLocks noChangeAspect="1"/>
          </p:cNvPicPr>
          <p:nvPr/>
        </p:nvPicPr>
        <p:blipFill>
          <a:blip r:embed="rId2"/>
          <a:stretch>
            <a:fillRect/>
          </a:stretch>
        </p:blipFill>
        <p:spPr>
          <a:xfrm>
            <a:off x="7209844" y="1973655"/>
            <a:ext cx="4507321" cy="4313226"/>
          </a:xfrm>
          <a:prstGeom prst="rect">
            <a:avLst/>
          </a:prstGeom>
        </p:spPr>
      </p:pic>
    </p:spTree>
    <p:extLst>
      <p:ext uri="{BB962C8B-B14F-4D97-AF65-F5344CB8AC3E}">
        <p14:creationId xmlns:p14="http://schemas.microsoft.com/office/powerpoint/2010/main" val="72813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2913-FAF6-D8F3-C073-FA66BF6C5B84}"/>
              </a:ext>
            </a:extLst>
          </p:cNvPr>
          <p:cNvSpPr>
            <a:spLocks noGrp="1"/>
          </p:cNvSpPr>
          <p:nvPr>
            <p:ph type="title"/>
          </p:nvPr>
        </p:nvSpPr>
        <p:spPr/>
        <p:txBody>
          <a:bodyPr/>
          <a:lstStyle/>
          <a:p>
            <a:pPr algn="ctr"/>
            <a:r>
              <a:rPr lang="en-US" dirty="0"/>
              <a:t>Nutrition</a:t>
            </a:r>
          </a:p>
        </p:txBody>
      </p:sp>
      <p:sp>
        <p:nvSpPr>
          <p:cNvPr id="3" name="Content Placeholder 2">
            <a:extLst>
              <a:ext uri="{FF2B5EF4-FFF2-40B4-BE49-F238E27FC236}">
                <a16:creationId xmlns:a16="http://schemas.microsoft.com/office/drawing/2014/main" id="{2FC7641F-2801-C330-CEC9-89DFF3554AF0}"/>
              </a:ext>
            </a:extLst>
          </p:cNvPr>
          <p:cNvSpPr>
            <a:spLocks noGrp="1"/>
          </p:cNvSpPr>
          <p:nvPr>
            <p:ph idx="1"/>
          </p:nvPr>
        </p:nvSpPr>
        <p:spPr>
          <a:xfrm>
            <a:off x="1141412" y="2249486"/>
            <a:ext cx="9905999" cy="4178474"/>
          </a:xfrm>
        </p:spPr>
        <p:txBody>
          <a:bodyPr>
            <a:normAutofit fontScale="92500"/>
          </a:bodyPr>
          <a:lstStyle/>
          <a:p>
            <a:pPr algn="just"/>
            <a:r>
              <a:rPr lang="en-US" dirty="0"/>
              <a:t>Decreasing sodium intake enhances the ability of vessels to dilate, with early evidence indicating direct impact on genital arousal. </a:t>
            </a:r>
          </a:p>
          <a:p>
            <a:pPr algn="just"/>
            <a:r>
              <a:rPr lang="en-US" dirty="0"/>
              <a:t>Sufficient vessel dilation and engorgement are important preconditions for vaginal lubrication.</a:t>
            </a:r>
          </a:p>
          <a:p>
            <a:pPr algn="just"/>
            <a:r>
              <a:rPr lang="en-US" dirty="0"/>
              <a:t> Additionally, consumption of soy, a phytoestrogen, is shown to support increased vaginal blood flow, lubrication, and vaginal collagen content and decreased dyspareunia.</a:t>
            </a:r>
          </a:p>
          <a:p>
            <a:pPr algn="just"/>
            <a:r>
              <a:rPr lang="en-US" dirty="0"/>
              <a:t> As a suppressor of free-radical generation, the benefits of soy plausibly include an anti-inflammatory effect that enhances NO activity.</a:t>
            </a:r>
          </a:p>
        </p:txBody>
      </p:sp>
    </p:spTree>
    <p:extLst>
      <p:ext uri="{BB962C8B-B14F-4D97-AF65-F5344CB8AC3E}">
        <p14:creationId xmlns:p14="http://schemas.microsoft.com/office/powerpoint/2010/main" val="26891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B2BE3-267F-A823-5BCA-7EBAA75C637B}"/>
              </a:ext>
            </a:extLst>
          </p:cNvPr>
          <p:cNvSpPr>
            <a:spLocks noGrp="1"/>
          </p:cNvSpPr>
          <p:nvPr>
            <p:ph idx="1"/>
          </p:nvPr>
        </p:nvSpPr>
        <p:spPr>
          <a:xfrm>
            <a:off x="1141412" y="633743"/>
            <a:ext cx="9905999" cy="5812324"/>
          </a:xfrm>
        </p:spPr>
        <p:txBody>
          <a:bodyPr>
            <a:normAutofit fontScale="70000" lnSpcReduction="20000"/>
          </a:bodyPr>
          <a:lstStyle/>
          <a:p>
            <a:pPr algn="just"/>
            <a:r>
              <a:rPr lang="en-US" dirty="0"/>
              <a:t>Fruits such as apples, watermelon, and cacao have been linked to enhanced vascular and sexual health. </a:t>
            </a:r>
          </a:p>
          <a:p>
            <a:pPr algn="just"/>
            <a:r>
              <a:rPr lang="en-US" dirty="0"/>
              <a:t>Apples are high in polyphenols, other antioxidants, and phytoestrogens, which together support an anti-inflammatory and </a:t>
            </a:r>
            <a:r>
              <a:rPr lang="en-US" dirty="0" err="1"/>
              <a:t>antiatherosclerogenic</a:t>
            </a:r>
            <a:r>
              <a:rPr lang="en-US" dirty="0"/>
              <a:t> environment. </a:t>
            </a:r>
          </a:p>
          <a:p>
            <a:pPr algn="just"/>
            <a:r>
              <a:rPr lang="en-US" dirty="0"/>
              <a:t>Watermelon in particular supports vascular health via an additional distinct mechanism. </a:t>
            </a:r>
          </a:p>
          <a:p>
            <a:pPr algn="just"/>
            <a:r>
              <a:rPr lang="en-US" dirty="0"/>
              <a:t>It is a rich source of citrulline, which the body readily converts to the NO precursor, arginine. </a:t>
            </a:r>
          </a:p>
          <a:p>
            <a:pPr algn="just"/>
            <a:r>
              <a:rPr lang="en-US" dirty="0"/>
              <a:t>Chocolate, derived from the cacao bean, is rich in flavonoids and has been found to increase NO-mediated vasodilation, with promise for supporting sexual function.</a:t>
            </a:r>
          </a:p>
          <a:p>
            <a:pPr algn="just"/>
            <a:r>
              <a:rPr lang="en-US" dirty="0"/>
              <a:t>Meanwhile, evidence suggests that vitamin D and iron deficiencies are risk factors for sexual dysfunction, and resolution of these deficiencies may well be therapeutic.</a:t>
            </a:r>
          </a:p>
          <a:p>
            <a:pPr algn="just"/>
            <a:r>
              <a:rPr lang="en-US" dirty="0"/>
              <a:t> Vitamin D receptors exist on the uterus and ovaries, where they can influence steroidogenesis and testosterone aromatization, with consequent effects on sex hormone levels.</a:t>
            </a:r>
          </a:p>
          <a:p>
            <a:pPr algn="just"/>
            <a:r>
              <a:rPr lang="en-US" dirty="0"/>
              <a:t> In iron-deficiency anemia, fatigue is thought to mediate the relationship between deficiency and sexual dysfunction. </a:t>
            </a:r>
          </a:p>
          <a:p>
            <a:pPr algn="just"/>
            <a:r>
              <a:rPr lang="en-US" dirty="0"/>
              <a:t>Testing for vitamin D and iron deficiency may be considered as a relatively simple and low-cost addition to the workup for female sexual dysfunction.</a:t>
            </a:r>
          </a:p>
        </p:txBody>
      </p:sp>
    </p:spTree>
    <p:extLst>
      <p:ext uri="{BB962C8B-B14F-4D97-AF65-F5344CB8AC3E}">
        <p14:creationId xmlns:p14="http://schemas.microsoft.com/office/powerpoint/2010/main" val="395371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C393-6448-682F-F678-50528888EE71}"/>
              </a:ext>
            </a:extLst>
          </p:cNvPr>
          <p:cNvSpPr>
            <a:spLocks noGrp="1"/>
          </p:cNvSpPr>
          <p:nvPr>
            <p:ph type="title"/>
          </p:nvPr>
        </p:nvSpPr>
        <p:spPr/>
        <p:txBody>
          <a:bodyPr/>
          <a:lstStyle/>
          <a:p>
            <a:pPr algn="ctr"/>
            <a:r>
              <a:rPr lang="en-US" dirty="0"/>
              <a:t>Habits</a:t>
            </a:r>
          </a:p>
        </p:txBody>
      </p:sp>
      <p:sp>
        <p:nvSpPr>
          <p:cNvPr id="3" name="Content Placeholder 2">
            <a:extLst>
              <a:ext uri="{FF2B5EF4-FFF2-40B4-BE49-F238E27FC236}">
                <a16:creationId xmlns:a16="http://schemas.microsoft.com/office/drawing/2014/main" id="{B8BBA66F-69FC-F3FF-225B-56C6DD19D5D8}"/>
              </a:ext>
            </a:extLst>
          </p:cNvPr>
          <p:cNvSpPr>
            <a:spLocks noGrp="1"/>
          </p:cNvSpPr>
          <p:nvPr>
            <p:ph idx="1"/>
          </p:nvPr>
        </p:nvSpPr>
        <p:spPr>
          <a:xfrm>
            <a:off x="1141412" y="2249486"/>
            <a:ext cx="7441273" cy="3989995"/>
          </a:xfrm>
        </p:spPr>
        <p:txBody>
          <a:bodyPr>
            <a:normAutofit fontScale="77500" lnSpcReduction="20000"/>
          </a:bodyPr>
          <a:lstStyle/>
          <a:p>
            <a:r>
              <a:rPr lang="en-US" dirty="0"/>
              <a:t>A few studies show that smoking was an independent risk factor of female sexual dysfunction and the cause may due to adversely affecting sexual arousal responses.</a:t>
            </a:r>
          </a:p>
          <a:p>
            <a:r>
              <a:rPr lang="en-US" dirty="0"/>
              <a:t>The impact of alcohol on sexual function is another important lifestyle consideration.</a:t>
            </a:r>
          </a:p>
          <a:p>
            <a:r>
              <a:rPr lang="en-US" dirty="0"/>
              <a:t>Research on alcohol and sexual arousal suggests that alcohol attenuates physiological sexual arousal, while increasing self-reported sexual arousal at low levels of intoxication and has no effect at higher levels of intoxication.</a:t>
            </a:r>
          </a:p>
          <a:p>
            <a:r>
              <a:rPr lang="en-US" dirty="0"/>
              <a:t>Substance abuse can exacerbate stress and lead to sexual health problems. Avoiding the misuse of substances like alcohol and drugs is crucial.</a:t>
            </a:r>
          </a:p>
          <a:p>
            <a:endParaRPr lang="en-US" dirty="0"/>
          </a:p>
          <a:p>
            <a:endParaRPr lang="en-US" dirty="0"/>
          </a:p>
        </p:txBody>
      </p:sp>
      <p:pic>
        <p:nvPicPr>
          <p:cNvPr id="4" name="Picture 3">
            <a:extLst>
              <a:ext uri="{FF2B5EF4-FFF2-40B4-BE49-F238E27FC236}">
                <a16:creationId xmlns:a16="http://schemas.microsoft.com/office/drawing/2014/main" id="{2AB273DD-BADF-42F3-C16B-00295D6CA426}"/>
              </a:ext>
            </a:extLst>
          </p:cNvPr>
          <p:cNvPicPr>
            <a:picLocks noChangeAspect="1"/>
          </p:cNvPicPr>
          <p:nvPr/>
        </p:nvPicPr>
        <p:blipFill>
          <a:blip r:embed="rId2"/>
          <a:stretch>
            <a:fillRect/>
          </a:stretch>
        </p:blipFill>
        <p:spPr>
          <a:xfrm>
            <a:off x="8827884" y="2357437"/>
            <a:ext cx="2821144" cy="2821144"/>
          </a:xfrm>
          <a:prstGeom prst="rect">
            <a:avLst/>
          </a:prstGeom>
        </p:spPr>
      </p:pic>
    </p:spTree>
    <p:extLst>
      <p:ext uri="{BB962C8B-B14F-4D97-AF65-F5344CB8AC3E}">
        <p14:creationId xmlns:p14="http://schemas.microsoft.com/office/powerpoint/2010/main" val="68487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C06-E8F0-7450-7AE6-B419160E8804}"/>
              </a:ext>
            </a:extLst>
          </p:cNvPr>
          <p:cNvSpPr>
            <a:spLocks noGrp="1"/>
          </p:cNvSpPr>
          <p:nvPr>
            <p:ph type="title"/>
          </p:nvPr>
        </p:nvSpPr>
        <p:spPr/>
        <p:txBody>
          <a:bodyPr/>
          <a:lstStyle/>
          <a:p>
            <a:pPr algn="ctr"/>
            <a:r>
              <a:rPr lang="en-US" dirty="0"/>
              <a:t>Communication</a:t>
            </a:r>
          </a:p>
        </p:txBody>
      </p:sp>
      <p:sp>
        <p:nvSpPr>
          <p:cNvPr id="3" name="Content Placeholder 2">
            <a:extLst>
              <a:ext uri="{FF2B5EF4-FFF2-40B4-BE49-F238E27FC236}">
                <a16:creationId xmlns:a16="http://schemas.microsoft.com/office/drawing/2014/main" id="{3C1B0EE2-0BE3-D936-5348-95EE76F56D6A}"/>
              </a:ext>
            </a:extLst>
          </p:cNvPr>
          <p:cNvSpPr>
            <a:spLocks noGrp="1"/>
          </p:cNvSpPr>
          <p:nvPr>
            <p:ph idx="1"/>
          </p:nvPr>
        </p:nvSpPr>
        <p:spPr>
          <a:xfrm>
            <a:off x="1141412" y="2249487"/>
            <a:ext cx="9905999" cy="4106046"/>
          </a:xfrm>
        </p:spPr>
        <p:txBody>
          <a:bodyPr>
            <a:normAutofit fontScale="92500" lnSpcReduction="20000"/>
          </a:bodyPr>
          <a:lstStyle/>
          <a:p>
            <a:pPr algn="just"/>
            <a:r>
              <a:rPr lang="en-US" sz="1600" dirty="0"/>
              <a:t>Communicate with Partner: Effective communication is essential for a satisfying sexual relationship.</a:t>
            </a:r>
          </a:p>
          <a:p>
            <a:pPr algn="just"/>
            <a:r>
              <a:rPr lang="en-US" sz="1600" dirty="0"/>
              <a:t>Discussing desires, concerns, and boundaries openly with the partner fosters trust, intimacy, and mutual satisfaction. </a:t>
            </a:r>
          </a:p>
          <a:p>
            <a:pPr algn="just"/>
            <a:r>
              <a:rPr lang="en-US" sz="1600" dirty="0"/>
              <a:t>Be willing to listen, express the  needs, and work together to find solutions to any sexual challenges.</a:t>
            </a:r>
          </a:p>
          <a:p>
            <a:pPr algn="just"/>
            <a:r>
              <a:rPr lang="en-US" sz="1600" dirty="0"/>
              <a:t>Engaging in hobbies and activities you enjoy can help divert your mind from stressors, promoting relaxation and happiness.</a:t>
            </a:r>
          </a:p>
          <a:p>
            <a:pPr algn="just"/>
            <a:r>
              <a:rPr lang="en-US" sz="1600" dirty="0"/>
              <a:t>Protecting from sexually transmitted infections (STIs) is paramount for sexual health. </a:t>
            </a:r>
          </a:p>
          <a:p>
            <a:pPr algn="just"/>
            <a:r>
              <a:rPr lang="en-US" sz="1600" dirty="0"/>
              <a:t>Consistently using condoms, getting tested regularly for STIs, and discussing sexual health with your partner are vital steps in maintaining sexual well-being.</a:t>
            </a:r>
          </a:p>
          <a:p>
            <a:pPr algn="just"/>
            <a:r>
              <a:rPr lang="en-US" sz="1600" dirty="0"/>
              <a:t>If you’re experiencing persistent sexual difficulties or concerns, don’t hesitate to seek help from a healthcare provider or a qualified therapist. </a:t>
            </a:r>
          </a:p>
          <a:p>
            <a:pPr algn="just"/>
            <a:r>
              <a:rPr lang="en-US" sz="1600" dirty="0"/>
              <a:t>They can offer guidance, support, and appropriate treatments to address any underlying issues and improve sexual health.</a:t>
            </a:r>
          </a:p>
        </p:txBody>
      </p:sp>
    </p:spTree>
    <p:extLst>
      <p:ext uri="{BB962C8B-B14F-4D97-AF65-F5344CB8AC3E}">
        <p14:creationId xmlns:p14="http://schemas.microsoft.com/office/powerpoint/2010/main" val="85839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F022-BA18-0223-4CA1-D84844319BD2}"/>
              </a:ext>
            </a:extLst>
          </p:cNvPr>
          <p:cNvSpPr>
            <a:spLocks noGrp="1"/>
          </p:cNvSpPr>
          <p:nvPr>
            <p:ph type="title"/>
          </p:nvPr>
        </p:nvSpPr>
        <p:spPr/>
        <p:txBody>
          <a:bodyPr/>
          <a:lstStyle/>
          <a:p>
            <a:pPr algn="ctr"/>
            <a:r>
              <a:rPr lang="en-US" dirty="0"/>
              <a:t>Case 1</a:t>
            </a:r>
          </a:p>
        </p:txBody>
      </p:sp>
      <p:sp>
        <p:nvSpPr>
          <p:cNvPr id="3" name="Content Placeholder 2">
            <a:extLst>
              <a:ext uri="{FF2B5EF4-FFF2-40B4-BE49-F238E27FC236}">
                <a16:creationId xmlns:a16="http://schemas.microsoft.com/office/drawing/2014/main" id="{C7BA1D3F-0DBC-881D-B3E8-06B3D30ADBA2}"/>
              </a:ext>
            </a:extLst>
          </p:cNvPr>
          <p:cNvSpPr>
            <a:spLocks noGrp="1"/>
          </p:cNvSpPr>
          <p:nvPr>
            <p:ph idx="1"/>
          </p:nvPr>
        </p:nvSpPr>
        <p:spPr>
          <a:xfrm>
            <a:off x="1141412" y="2249486"/>
            <a:ext cx="9905999" cy="3989995"/>
          </a:xfrm>
        </p:spPr>
        <p:txBody>
          <a:bodyPr>
            <a:normAutofit fontScale="62500" lnSpcReduction="20000"/>
          </a:bodyPr>
          <a:lstStyle/>
          <a:p>
            <a:r>
              <a:rPr lang="en-US" dirty="0"/>
              <a:t>61-year-old woman who came to see me to discuss low libido. </a:t>
            </a:r>
          </a:p>
          <a:p>
            <a:r>
              <a:rPr lang="en-US" dirty="0"/>
              <a:t>She would like to increase her sexual satisfaction.</a:t>
            </a:r>
          </a:p>
          <a:p>
            <a:r>
              <a:rPr lang="en-US" dirty="0"/>
              <a:t> Her past medical history is significant for lumbar degenerative disease, menopause, and depression. </a:t>
            </a:r>
          </a:p>
          <a:p>
            <a:r>
              <a:rPr lang="en-US" dirty="0"/>
              <a:t>Her medications include Citalopram, and ibuprofen as needed for her back pain. </a:t>
            </a:r>
          </a:p>
          <a:p>
            <a:r>
              <a:rPr lang="en-US" dirty="0"/>
              <a:t>Her past surgical history includes a hysterectomy due to fibroids. </a:t>
            </a:r>
          </a:p>
          <a:p>
            <a:r>
              <a:rPr lang="en-US" dirty="0"/>
              <a:t>She went into menopause at age 49 years.</a:t>
            </a:r>
          </a:p>
          <a:p>
            <a:r>
              <a:rPr lang="en-US" dirty="0"/>
              <a:t>She describes that she has a good relationship with her husband. She does not smoke.</a:t>
            </a:r>
          </a:p>
          <a:p>
            <a:r>
              <a:rPr lang="en-US" dirty="0"/>
              <a:t>On sexual history, she is sexually active with her husband. She describes that she often has vaginal pain with intercourse. </a:t>
            </a:r>
          </a:p>
          <a:p>
            <a:r>
              <a:rPr lang="en-US" dirty="0"/>
              <a:t>Also, at times she has exacerbation of her back pain during intercourse.</a:t>
            </a:r>
          </a:p>
          <a:p>
            <a:r>
              <a:rPr lang="en-US" dirty="0"/>
              <a:t> Her sexual desire has decreased recently over the past 5 to 10 years and she is not easily aroused. She is able to achieve an orgasm infrequently. </a:t>
            </a:r>
          </a:p>
          <a:p>
            <a:endParaRPr lang="en-US" dirty="0"/>
          </a:p>
          <a:p>
            <a:endParaRPr lang="en-US" dirty="0"/>
          </a:p>
        </p:txBody>
      </p:sp>
    </p:spTree>
    <p:extLst>
      <p:ext uri="{BB962C8B-B14F-4D97-AF65-F5344CB8AC3E}">
        <p14:creationId xmlns:p14="http://schemas.microsoft.com/office/powerpoint/2010/main" val="45197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49A6-5D2E-1066-2F03-1ACDD0F64866}"/>
              </a:ext>
            </a:extLst>
          </p:cNvPr>
          <p:cNvSpPr>
            <a:spLocks noGrp="1"/>
          </p:cNvSpPr>
          <p:nvPr>
            <p:ph type="title"/>
          </p:nvPr>
        </p:nvSpPr>
        <p:spPr/>
        <p:txBody>
          <a:bodyPr/>
          <a:lstStyle/>
          <a:p>
            <a:pPr algn="ctr"/>
            <a:r>
              <a:rPr lang="en-US" dirty="0"/>
              <a:t>Case 1</a:t>
            </a:r>
          </a:p>
        </p:txBody>
      </p:sp>
      <p:sp>
        <p:nvSpPr>
          <p:cNvPr id="3" name="Content Placeholder 2">
            <a:extLst>
              <a:ext uri="{FF2B5EF4-FFF2-40B4-BE49-F238E27FC236}">
                <a16:creationId xmlns:a16="http://schemas.microsoft.com/office/drawing/2014/main" id="{2B047305-55CF-CDB8-D4E4-7ADF9667D125}"/>
              </a:ext>
            </a:extLst>
          </p:cNvPr>
          <p:cNvSpPr>
            <a:spLocks noGrp="1"/>
          </p:cNvSpPr>
          <p:nvPr>
            <p:ph idx="1"/>
          </p:nvPr>
        </p:nvSpPr>
        <p:spPr>
          <a:xfrm>
            <a:off x="838200" y="1838227"/>
            <a:ext cx="10515600" cy="4732254"/>
          </a:xfrm>
        </p:spPr>
        <p:txBody>
          <a:bodyPr>
            <a:normAutofit/>
          </a:bodyPr>
          <a:lstStyle/>
          <a:p>
            <a:pPr algn="just"/>
            <a:r>
              <a:rPr lang="en-US" dirty="0"/>
              <a:t>She found lifestyle changes</a:t>
            </a:r>
            <a:r>
              <a:rPr lang="fa-IR" dirty="0"/>
              <a:t> </a:t>
            </a:r>
            <a:r>
              <a:rPr lang="en-US" dirty="0"/>
              <a:t>that improved her sexual well-being.</a:t>
            </a:r>
          </a:p>
          <a:p>
            <a:pPr algn="just"/>
            <a:r>
              <a:rPr lang="fa-IR" dirty="0"/>
              <a:t> </a:t>
            </a:r>
            <a:r>
              <a:rPr lang="en-US" dirty="0"/>
              <a:t>She benefited from exercising, yoga,</a:t>
            </a:r>
            <a:r>
              <a:rPr lang="fa-IR" dirty="0"/>
              <a:t> </a:t>
            </a:r>
            <a:r>
              <a:rPr lang="en-US" dirty="0"/>
              <a:t>and stress management. </a:t>
            </a:r>
          </a:p>
          <a:p>
            <a:pPr algn="just"/>
            <a:r>
              <a:rPr lang="en-US" dirty="0"/>
              <a:t>For her,</a:t>
            </a:r>
            <a:r>
              <a:rPr lang="fa-IR" dirty="0"/>
              <a:t> </a:t>
            </a:r>
            <a:r>
              <a:rPr lang="en-US" dirty="0"/>
              <a:t>addressing her lumbar back pain and</a:t>
            </a:r>
            <a:r>
              <a:rPr lang="fa-IR" dirty="0"/>
              <a:t> </a:t>
            </a:r>
            <a:r>
              <a:rPr lang="en-US" dirty="0"/>
              <a:t>her vaginal atrophy that were</a:t>
            </a:r>
            <a:r>
              <a:rPr lang="fa-IR" dirty="0"/>
              <a:t> </a:t>
            </a:r>
            <a:r>
              <a:rPr lang="en-US" dirty="0"/>
              <a:t>contributing to painful intercourse</a:t>
            </a:r>
            <a:r>
              <a:rPr lang="fa-IR" dirty="0"/>
              <a:t> </a:t>
            </a:r>
            <a:r>
              <a:rPr lang="en-US" dirty="0"/>
              <a:t>augmented her sexual satisfaction.</a:t>
            </a:r>
          </a:p>
          <a:p>
            <a:pPr algn="just"/>
            <a:r>
              <a:rPr lang="en-US" dirty="0"/>
              <a:t>These lifestyle changes made a</a:t>
            </a:r>
            <a:r>
              <a:rPr lang="fa-IR" dirty="0"/>
              <a:t> </a:t>
            </a:r>
            <a:r>
              <a:rPr lang="en-US" dirty="0"/>
              <a:t>difference for her by improving not only</a:t>
            </a:r>
            <a:r>
              <a:rPr lang="fa-IR" dirty="0"/>
              <a:t> </a:t>
            </a:r>
            <a:r>
              <a:rPr lang="en-US" dirty="0"/>
              <a:t>her low sexual desire but also her</a:t>
            </a:r>
            <a:r>
              <a:rPr lang="fa-IR" dirty="0"/>
              <a:t> </a:t>
            </a:r>
            <a:r>
              <a:rPr lang="en-US" dirty="0"/>
              <a:t>intimate connection with her husband.</a:t>
            </a:r>
          </a:p>
        </p:txBody>
      </p:sp>
    </p:spTree>
    <p:extLst>
      <p:ext uri="{BB962C8B-B14F-4D97-AF65-F5344CB8AC3E}">
        <p14:creationId xmlns:p14="http://schemas.microsoft.com/office/powerpoint/2010/main" val="314553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7026-C913-7941-88F5-F6B78938416B}"/>
              </a:ext>
            </a:extLst>
          </p:cNvPr>
          <p:cNvSpPr>
            <a:spLocks noGrp="1"/>
          </p:cNvSpPr>
          <p:nvPr>
            <p:ph type="title"/>
          </p:nvPr>
        </p:nvSpPr>
        <p:spPr/>
        <p:txBody>
          <a:bodyPr/>
          <a:lstStyle/>
          <a:p>
            <a:pPr algn="ctr"/>
            <a:r>
              <a:rPr lang="en-US" dirty="0"/>
              <a:t>Case 2</a:t>
            </a:r>
          </a:p>
        </p:txBody>
      </p:sp>
      <p:sp>
        <p:nvSpPr>
          <p:cNvPr id="3" name="Content Placeholder 2">
            <a:extLst>
              <a:ext uri="{FF2B5EF4-FFF2-40B4-BE49-F238E27FC236}">
                <a16:creationId xmlns:a16="http://schemas.microsoft.com/office/drawing/2014/main" id="{E062B5F8-9AD5-F1D6-5E55-EB0188137D63}"/>
              </a:ext>
            </a:extLst>
          </p:cNvPr>
          <p:cNvSpPr>
            <a:spLocks noGrp="1"/>
          </p:cNvSpPr>
          <p:nvPr>
            <p:ph idx="1"/>
          </p:nvPr>
        </p:nvSpPr>
        <p:spPr>
          <a:xfrm>
            <a:off x="1141412" y="2249486"/>
            <a:ext cx="9905999" cy="3989995"/>
          </a:xfrm>
        </p:spPr>
        <p:txBody>
          <a:bodyPr>
            <a:normAutofit/>
          </a:bodyPr>
          <a:lstStyle/>
          <a:p>
            <a:r>
              <a:rPr lang="en-US" sz="2800" dirty="0"/>
              <a:t>A 40-year-old woman, struggles with sexual arousal and discomfort during intercourse. </a:t>
            </a:r>
          </a:p>
          <a:p>
            <a:r>
              <a:rPr lang="en-US" sz="2800" dirty="0"/>
              <a:t>She has a sedentary lifestyle and is overweight.</a:t>
            </a:r>
          </a:p>
          <a:p>
            <a:endParaRPr lang="en-US" dirty="0"/>
          </a:p>
        </p:txBody>
      </p:sp>
    </p:spTree>
    <p:extLst>
      <p:ext uri="{BB962C8B-B14F-4D97-AF65-F5344CB8AC3E}">
        <p14:creationId xmlns:p14="http://schemas.microsoft.com/office/powerpoint/2010/main" val="210948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6AE5-1F41-2159-1141-9650F6F52FE2}"/>
              </a:ext>
            </a:extLst>
          </p:cNvPr>
          <p:cNvSpPr>
            <a:spLocks noGrp="1"/>
          </p:cNvSpPr>
          <p:nvPr>
            <p:ph type="title"/>
          </p:nvPr>
        </p:nvSpPr>
        <p:spPr/>
        <p:txBody>
          <a:bodyPr/>
          <a:lstStyle/>
          <a:p>
            <a:pPr algn="ctr"/>
            <a:r>
              <a:rPr lang="en-US" dirty="0"/>
              <a:t>Case 2</a:t>
            </a:r>
          </a:p>
        </p:txBody>
      </p:sp>
      <p:sp>
        <p:nvSpPr>
          <p:cNvPr id="3" name="Content Placeholder 2">
            <a:extLst>
              <a:ext uri="{FF2B5EF4-FFF2-40B4-BE49-F238E27FC236}">
                <a16:creationId xmlns:a16="http://schemas.microsoft.com/office/drawing/2014/main" id="{3231FE7B-A78E-9C91-906A-5B815F0A7D19}"/>
              </a:ext>
            </a:extLst>
          </p:cNvPr>
          <p:cNvSpPr>
            <a:spLocks noGrp="1"/>
          </p:cNvSpPr>
          <p:nvPr>
            <p:ph idx="1"/>
          </p:nvPr>
        </p:nvSpPr>
        <p:spPr>
          <a:xfrm>
            <a:off x="1141412" y="2249486"/>
            <a:ext cx="9905999" cy="4151313"/>
          </a:xfrm>
        </p:spPr>
        <p:txBody>
          <a:bodyPr>
            <a:normAutofit fontScale="92500" lnSpcReduction="10000"/>
          </a:bodyPr>
          <a:lstStyle/>
          <a:p>
            <a:pPr algn="just"/>
            <a:r>
              <a:rPr lang="en-US" dirty="0"/>
              <a:t>Lifestyle Modifications:</a:t>
            </a:r>
          </a:p>
          <a:p>
            <a:pPr algn="just"/>
            <a:r>
              <a:rPr lang="en-US" dirty="0"/>
              <a:t>Balanced Diet:</a:t>
            </a:r>
          </a:p>
          <a:p>
            <a:pPr algn="just"/>
            <a:r>
              <a:rPr lang="en-US" dirty="0"/>
              <a:t>Nutrient-Rich Foods: She adopts a balanced diet rich in fruits, vegetables, whole grains, and lean proteins. </a:t>
            </a:r>
          </a:p>
          <a:p>
            <a:pPr algn="just"/>
            <a:r>
              <a:rPr lang="en-US" dirty="0"/>
              <a:t>This helps her lose weight and improve her overall health. </a:t>
            </a:r>
          </a:p>
          <a:p>
            <a:pPr algn="just"/>
            <a:r>
              <a:rPr lang="en-US" dirty="0"/>
              <a:t>A healthy diet can enhance sexual function by improving blood flow, hormone levels, and energy.</a:t>
            </a:r>
          </a:p>
          <a:p>
            <a:pPr algn="just"/>
            <a:r>
              <a:rPr lang="en-US" dirty="0"/>
              <a:t>Hydration: Staying well-hydrated is essential for overall health and can improve vaginal lubrication, reducing discomfort during intercourse.</a:t>
            </a:r>
          </a:p>
          <a:p>
            <a:endParaRPr lang="en-US" dirty="0"/>
          </a:p>
        </p:txBody>
      </p:sp>
    </p:spTree>
    <p:extLst>
      <p:ext uri="{BB962C8B-B14F-4D97-AF65-F5344CB8AC3E}">
        <p14:creationId xmlns:p14="http://schemas.microsoft.com/office/powerpoint/2010/main" val="213680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8F6C-CC59-7471-41D7-7BBF3D2A3217}"/>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8039AAC3-47ED-3723-35F7-8B4B63CB3D79}"/>
              </a:ext>
            </a:extLst>
          </p:cNvPr>
          <p:cNvSpPr>
            <a:spLocks noGrp="1"/>
          </p:cNvSpPr>
          <p:nvPr>
            <p:ph idx="1"/>
          </p:nvPr>
        </p:nvSpPr>
        <p:spPr>
          <a:xfrm>
            <a:off x="1141413" y="2249486"/>
            <a:ext cx="6065146" cy="3989995"/>
          </a:xfrm>
        </p:spPr>
        <p:txBody>
          <a:bodyPr>
            <a:normAutofit fontScale="92500"/>
          </a:bodyPr>
          <a:lstStyle/>
          <a:p>
            <a:pPr algn="just"/>
            <a:r>
              <a:rPr lang="en-US" sz="2100" dirty="0"/>
              <a:t>Female sexual well-being is an important part of wellness that is often overlooked. </a:t>
            </a:r>
          </a:p>
          <a:p>
            <a:pPr algn="just"/>
            <a:r>
              <a:rPr lang="en-US" sz="2100" dirty="0"/>
              <a:t>Studies show that approximately 40% of women will experience some type of sexual problem over the course of their lifetimes.</a:t>
            </a:r>
          </a:p>
          <a:p>
            <a:pPr algn="just"/>
            <a:r>
              <a:rPr lang="en-US" sz="2100" dirty="0"/>
              <a:t>Despite this being a common concern for many women, they may be reluctant to discuss this part of their health with their health care providers.</a:t>
            </a:r>
          </a:p>
          <a:p>
            <a:pPr algn="just"/>
            <a:r>
              <a:rPr lang="en-US" sz="2100" dirty="0"/>
              <a:t>A healthy lifestyle approach is one way to help overcome sexual problems. </a:t>
            </a:r>
          </a:p>
          <a:p>
            <a:endParaRPr lang="en-US" dirty="0"/>
          </a:p>
        </p:txBody>
      </p:sp>
      <p:pic>
        <p:nvPicPr>
          <p:cNvPr id="4" name="Picture 3">
            <a:extLst>
              <a:ext uri="{FF2B5EF4-FFF2-40B4-BE49-F238E27FC236}">
                <a16:creationId xmlns:a16="http://schemas.microsoft.com/office/drawing/2014/main" id="{B84664C5-F87F-45D5-CE56-807AA549A52C}"/>
              </a:ext>
            </a:extLst>
          </p:cNvPr>
          <p:cNvPicPr>
            <a:picLocks noChangeAspect="1"/>
          </p:cNvPicPr>
          <p:nvPr/>
        </p:nvPicPr>
        <p:blipFill>
          <a:blip r:embed="rId2"/>
          <a:stretch>
            <a:fillRect/>
          </a:stretch>
        </p:blipFill>
        <p:spPr>
          <a:xfrm>
            <a:off x="7524680" y="2469333"/>
            <a:ext cx="4092331" cy="2998960"/>
          </a:xfrm>
          <a:prstGeom prst="rect">
            <a:avLst/>
          </a:prstGeom>
        </p:spPr>
      </p:pic>
    </p:spTree>
    <p:extLst>
      <p:ext uri="{BB962C8B-B14F-4D97-AF65-F5344CB8AC3E}">
        <p14:creationId xmlns:p14="http://schemas.microsoft.com/office/powerpoint/2010/main" val="12122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60DF-D213-D091-6DE0-A81393804186}"/>
              </a:ext>
            </a:extLst>
          </p:cNvPr>
          <p:cNvSpPr>
            <a:spLocks noGrp="1"/>
          </p:cNvSpPr>
          <p:nvPr>
            <p:ph type="title"/>
          </p:nvPr>
        </p:nvSpPr>
        <p:spPr/>
        <p:txBody>
          <a:bodyPr/>
          <a:lstStyle/>
          <a:p>
            <a:pPr algn="ctr"/>
            <a:r>
              <a:rPr lang="en-US" dirty="0"/>
              <a:t>Case 2</a:t>
            </a:r>
          </a:p>
        </p:txBody>
      </p:sp>
      <p:sp>
        <p:nvSpPr>
          <p:cNvPr id="3" name="Content Placeholder 2">
            <a:extLst>
              <a:ext uri="{FF2B5EF4-FFF2-40B4-BE49-F238E27FC236}">
                <a16:creationId xmlns:a16="http://schemas.microsoft.com/office/drawing/2014/main" id="{5F864B25-7F22-48F2-FB53-5F409A13EA04}"/>
              </a:ext>
            </a:extLst>
          </p:cNvPr>
          <p:cNvSpPr>
            <a:spLocks noGrp="1"/>
          </p:cNvSpPr>
          <p:nvPr>
            <p:ph idx="1"/>
          </p:nvPr>
        </p:nvSpPr>
        <p:spPr/>
        <p:txBody>
          <a:bodyPr>
            <a:normAutofit fontScale="70000" lnSpcReduction="20000"/>
          </a:bodyPr>
          <a:lstStyle/>
          <a:p>
            <a:pPr marL="0" indent="0" algn="just">
              <a:buNone/>
            </a:pPr>
            <a:r>
              <a:rPr lang="en-US" dirty="0"/>
              <a:t>Weight Management:</a:t>
            </a:r>
          </a:p>
          <a:p>
            <a:pPr algn="just"/>
            <a:r>
              <a:rPr lang="en-US" dirty="0"/>
              <a:t>Regular Exercise</a:t>
            </a:r>
          </a:p>
          <a:p>
            <a:pPr algn="just"/>
            <a:r>
              <a:rPr lang="en-US" dirty="0"/>
              <a:t>Behavioral Changes: She works with a nutritionist to develop a sustainable weight management plan. </a:t>
            </a:r>
          </a:p>
          <a:p>
            <a:pPr algn="just"/>
            <a:r>
              <a:rPr lang="en-US" dirty="0"/>
              <a:t>This includes setting realistic goals, tracking progress, and making gradual changes to her lifestyle.</a:t>
            </a:r>
          </a:p>
          <a:p>
            <a:pPr algn="just"/>
            <a:r>
              <a:rPr lang="en-US" dirty="0"/>
              <a:t>Outcome: As her overall health improves, she experiences better blood flow and increased sensitivity, leading to enhanced sexual arousal and reduced discomfort during intercourse. </a:t>
            </a:r>
          </a:p>
          <a:p>
            <a:pPr algn="just"/>
            <a:r>
              <a:rPr lang="en-US" dirty="0"/>
              <a:t>Her confidence and self-esteem also improve, positively impacting her sexual relationships.</a:t>
            </a:r>
          </a:p>
          <a:p>
            <a:endParaRPr lang="en-US" dirty="0"/>
          </a:p>
        </p:txBody>
      </p:sp>
    </p:spTree>
    <p:extLst>
      <p:ext uri="{BB962C8B-B14F-4D97-AF65-F5344CB8AC3E}">
        <p14:creationId xmlns:p14="http://schemas.microsoft.com/office/powerpoint/2010/main" val="308372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1554F61-7610-4F9F-8CF8-6C8D8C009534}"/>
              </a:ext>
            </a:extLst>
          </p:cNvPr>
          <p:cNvSpPr>
            <a:spLocks noGrp="1"/>
          </p:cNvSpPr>
          <p:nvPr>
            <p:ph type="sldNum" sz="quarter" idx="2"/>
          </p:nvPr>
        </p:nvSpPr>
        <p:spPr>
          <a:xfrm>
            <a:off x="5933329" y="6536531"/>
            <a:ext cx="282129" cy="275717"/>
          </a:xfrm>
          <a:prstGeom prst="rect">
            <a:avLst/>
          </a:prstGeom>
          <a:ln w="12700">
            <a:miter lim="400000"/>
          </a:ln>
        </p:spPr>
        <p:txBody>
          <a:bodyPr wrap="none" lIns="50800" tIns="50800" rIns="50800" bIns="50800">
            <a:spAutoFit/>
          </a:bodyPr>
          <a:lstStyle>
            <a:defPPr>
              <a:defRPr lang="en-US"/>
            </a:defPPr>
            <a:lvl1pPr marL="0" algn="l" defTabSz="457200" rtl="0" eaLnBrk="1" latinLnBrk="0" hangingPunct="1">
              <a:defRPr sz="1125" b="0" kern="1200">
                <a:solidFill>
                  <a:schemeClr val="tx1"/>
                </a:solidFill>
                <a:latin typeface="Helvetica Neue Light"/>
                <a:ea typeface="Helvetica Neue Light"/>
                <a:cs typeface="Helvetica Neue Light"/>
                <a:sym typeface="Helvetica Neu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125" b="0" i="0" u="none" strike="noStrike" kern="1200" cap="none" spc="0" normalizeH="0" baseline="0" noProof="0" smtClean="0">
                <a:ln>
                  <a:noFill/>
                </a:ln>
                <a:solidFill>
                  <a:prstClr val="black"/>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1125" b="0" i="0" u="none" strike="noStrike" kern="1200" cap="none" spc="0" normalizeH="0" baseline="0" noProof="0">
              <a:ln>
                <a:noFill/>
              </a:ln>
              <a:solidFill>
                <a:prstClr val="black"/>
              </a:solidFill>
              <a:effectLst/>
              <a:uLnTx/>
              <a:uFillTx/>
              <a:latin typeface="Helvetica Neue Light"/>
              <a:sym typeface="Helvetica Neue Light"/>
            </a:endParaRPr>
          </a:p>
        </p:txBody>
      </p:sp>
      <p:pic>
        <p:nvPicPr>
          <p:cNvPr id="11" name="Picture 10">
            <a:extLst>
              <a:ext uri="{FF2B5EF4-FFF2-40B4-BE49-F238E27FC236}">
                <a16:creationId xmlns:a16="http://schemas.microsoft.com/office/drawing/2014/main" id="{1D4E46DA-CEEC-48D6-ACFA-A4A34090ED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88" t="38557" r="22485" b="42207"/>
          <a:stretch/>
        </p:blipFill>
        <p:spPr>
          <a:xfrm>
            <a:off x="1709451" y="2514599"/>
            <a:ext cx="3796487" cy="1484553"/>
          </a:xfrm>
          <a:prstGeom prst="rect">
            <a:avLst/>
          </a:prstGeom>
        </p:spPr>
      </p:pic>
      <p:pic>
        <p:nvPicPr>
          <p:cNvPr id="5" name="Picture 4">
            <a:extLst>
              <a:ext uri="{FF2B5EF4-FFF2-40B4-BE49-F238E27FC236}">
                <a16:creationId xmlns:a16="http://schemas.microsoft.com/office/drawing/2014/main" id="{E42D31E6-12A7-4FB9-BB4D-9BFCAF60EE01}"/>
              </a:ext>
            </a:extLst>
          </p:cNvPr>
          <p:cNvPicPr>
            <a:picLocks noChangeAspect="1"/>
          </p:cNvPicPr>
          <p:nvPr/>
        </p:nvPicPr>
        <p:blipFill rotWithShape="1">
          <a:blip r:embed="rId4"/>
          <a:srcRect l="18296" t="6565" r="19076" b="5576"/>
          <a:stretch/>
        </p:blipFill>
        <p:spPr>
          <a:xfrm>
            <a:off x="7177018" y="-28576"/>
            <a:ext cx="5014982" cy="6886575"/>
          </a:xfrm>
          <a:prstGeom prst="rect">
            <a:avLst/>
          </a:prstGeom>
        </p:spPr>
      </p:pic>
      <p:sp>
        <p:nvSpPr>
          <p:cNvPr id="6" name="TextBox 5">
            <a:extLst>
              <a:ext uri="{FF2B5EF4-FFF2-40B4-BE49-F238E27FC236}">
                <a16:creationId xmlns:a16="http://schemas.microsoft.com/office/drawing/2014/main" id="{BB1D87D0-0252-4E19-BE41-F00C4E3B9F7E}"/>
              </a:ext>
            </a:extLst>
          </p:cNvPr>
          <p:cNvSpPr txBox="1"/>
          <p:nvPr/>
        </p:nvSpPr>
        <p:spPr>
          <a:xfrm>
            <a:off x="560070" y="3999152"/>
            <a:ext cx="61361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C7C"/>
                </a:solidFill>
                <a:effectLst/>
                <a:uLnTx/>
                <a:uFillTx/>
                <a:latin typeface="Calibri" panose="020F0502020204030204"/>
                <a:ea typeface="+mn-ea"/>
                <a:cs typeface="+mn-cs"/>
              </a:rPr>
              <a:t>Category: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Fertility Booster in Men</a:t>
            </a:r>
            <a:endParaRPr kumimoji="0" lang="en-IN" sz="3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8819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6BC640-5CAB-4B0D-B803-A7E828A7E2CA}"/>
              </a:ext>
            </a:extLst>
          </p:cNvPr>
          <p:cNvSpPr txBox="1"/>
          <p:nvPr/>
        </p:nvSpPr>
        <p:spPr>
          <a:xfrm>
            <a:off x="2934121" y="605846"/>
            <a:ext cx="622997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1F4E79"/>
                </a:solidFill>
                <a:effectLst/>
                <a:uLnTx/>
                <a:uFillTx/>
                <a:latin typeface="Calibri" panose="020F0502020204030204"/>
                <a:ea typeface="+mn-ea"/>
                <a:cs typeface="+mn-cs"/>
              </a:rPr>
              <a:t>Reactive Oxygen Species (ROS) and Male F</a:t>
            </a:r>
            <a:r>
              <a:rPr kumimoji="0" lang="en-US" sz="3200" b="1" i="0" u="none" strike="noStrike" kern="0" cap="none" spc="0" normalizeH="0" baseline="0" noProof="0" dirty="0" err="1">
                <a:ln>
                  <a:noFill/>
                </a:ln>
                <a:solidFill>
                  <a:srgbClr val="1F4E79"/>
                </a:solidFill>
                <a:effectLst/>
                <a:uLnTx/>
                <a:uFillTx/>
                <a:latin typeface="Calibri" panose="020F0502020204030204"/>
                <a:ea typeface="+mn-ea"/>
                <a:cs typeface="+mn-cs"/>
              </a:rPr>
              <a:t>ertility</a:t>
            </a:r>
            <a:endParaRPr kumimoji="0" lang="en-US" sz="3200" b="1" i="0" u="none" strike="noStrike" kern="0" cap="none" spc="0" normalizeH="0" baseline="0" noProof="0" dirty="0">
              <a:ln>
                <a:noFill/>
              </a:ln>
              <a:solidFill>
                <a:srgbClr val="1F4E79"/>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F5F4EE9-16B3-4492-803D-FE7611B60589}"/>
              </a:ext>
            </a:extLst>
          </p:cNvPr>
          <p:cNvPicPr>
            <a:picLocks noChangeAspect="1"/>
          </p:cNvPicPr>
          <p:nvPr/>
        </p:nvPicPr>
        <p:blipFill>
          <a:blip r:embed="rId3"/>
          <a:stretch>
            <a:fillRect/>
          </a:stretch>
        </p:blipFill>
        <p:spPr>
          <a:xfrm>
            <a:off x="845883" y="-4760840"/>
            <a:ext cx="10640910" cy="3781953"/>
          </a:xfrm>
          <a:prstGeom prst="rect">
            <a:avLst/>
          </a:prstGeom>
        </p:spPr>
      </p:pic>
      <p:sp>
        <p:nvSpPr>
          <p:cNvPr id="8" name="Овал 7">
            <a:extLst>
              <a:ext uri="{FF2B5EF4-FFF2-40B4-BE49-F238E27FC236}">
                <a16:creationId xmlns:a16="http://schemas.microsoft.com/office/drawing/2014/main" id="{B39DAE1A-6746-4C00-AAE2-15EC15D229CA}"/>
              </a:ext>
            </a:extLst>
          </p:cNvPr>
          <p:cNvSpPr/>
          <p:nvPr/>
        </p:nvSpPr>
        <p:spPr>
          <a:xfrm rot="1800000">
            <a:off x="-913212" y="-865955"/>
            <a:ext cx="2943600" cy="2943600"/>
          </a:xfrm>
          <a:prstGeom prst="ellipse">
            <a:avLst/>
          </a:prstGeom>
          <a:solidFill>
            <a:srgbClr val="5F8FA7">
              <a:alpha val="50196"/>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pic>
        <p:nvPicPr>
          <p:cNvPr id="9" name="Picture 8">
            <a:extLst>
              <a:ext uri="{FF2B5EF4-FFF2-40B4-BE49-F238E27FC236}">
                <a16:creationId xmlns:a16="http://schemas.microsoft.com/office/drawing/2014/main" id="{A90147D0-D95B-45F4-A1D6-51138CB4A099}"/>
              </a:ext>
            </a:extLst>
          </p:cNvPr>
          <p:cNvPicPr>
            <a:picLocks noChangeAspect="1"/>
          </p:cNvPicPr>
          <p:nvPr/>
        </p:nvPicPr>
        <p:blipFill>
          <a:blip r:embed="rId4"/>
          <a:stretch>
            <a:fillRect/>
          </a:stretch>
        </p:blipFill>
        <p:spPr>
          <a:xfrm>
            <a:off x="10647194" y="4977245"/>
            <a:ext cx="2206943" cy="2206943"/>
          </a:xfrm>
          <a:prstGeom prst="rect">
            <a:avLst/>
          </a:prstGeom>
        </p:spPr>
      </p:pic>
      <p:sp>
        <p:nvSpPr>
          <p:cNvPr id="10" name="TextBox 9">
            <a:extLst>
              <a:ext uri="{FF2B5EF4-FFF2-40B4-BE49-F238E27FC236}">
                <a16:creationId xmlns:a16="http://schemas.microsoft.com/office/drawing/2014/main" id="{091AFD96-F355-405C-BB2B-BA0B71488380}"/>
              </a:ext>
            </a:extLst>
          </p:cNvPr>
          <p:cNvSpPr txBox="1"/>
          <p:nvPr/>
        </p:nvSpPr>
        <p:spPr>
          <a:xfrm>
            <a:off x="1324947" y="6259761"/>
            <a:ext cx="988111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Kaltsas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Medicina</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2023 Oct 4;59(10):1769.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2- Aitken, R.J. et al. Male Antioxidants 2022, 11, 306.</a:t>
            </a:r>
          </a:p>
        </p:txBody>
      </p:sp>
      <p:sp>
        <p:nvSpPr>
          <p:cNvPr id="2" name="TextBox 1">
            <a:extLst>
              <a:ext uri="{FF2B5EF4-FFF2-40B4-BE49-F238E27FC236}">
                <a16:creationId xmlns:a16="http://schemas.microsoft.com/office/drawing/2014/main" id="{6150CA7F-34B7-4205-BF02-90518E8C81D2}"/>
              </a:ext>
            </a:extLst>
          </p:cNvPr>
          <p:cNvSpPr txBox="1"/>
          <p:nvPr/>
        </p:nvSpPr>
        <p:spPr>
          <a:xfrm>
            <a:off x="1410328" y="2628314"/>
            <a:ext cx="9277564"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ROS are mainly produced as metabolic by-products during mitochondrial respiration and various enzymatic reactions.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 spermatozoa mature and capacitate, there is a surge in ROS generation that under the controlled and balanced conditions are beneficial. An excessive amount of ROS produced by sperm cells can cause oxidative damage to their membranes, DNA, and other cellular components, leading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Decreased sperm motility, reduced viability, and a diminished potential for fertilization.</a:t>
            </a:r>
          </a:p>
        </p:txBody>
      </p:sp>
      <p:sp>
        <p:nvSpPr>
          <p:cNvPr id="4" name="Rectangle 3">
            <a:extLst>
              <a:ext uri="{FF2B5EF4-FFF2-40B4-BE49-F238E27FC236}">
                <a16:creationId xmlns:a16="http://schemas.microsoft.com/office/drawing/2014/main" id="{EDE5B75F-0CA0-8434-D0B1-603396E0A7C4}"/>
              </a:ext>
            </a:extLst>
          </p:cNvPr>
          <p:cNvSpPr/>
          <p:nvPr/>
        </p:nvSpPr>
        <p:spPr>
          <a:xfrm>
            <a:off x="1496291" y="4514483"/>
            <a:ext cx="9150903" cy="4627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06145BA-8B1A-47CB-870A-6B40CA1D0B08}"/>
              </a:ext>
            </a:extLst>
          </p:cNvPr>
          <p:cNvPicPr>
            <a:picLocks noChangeAspect="1"/>
          </p:cNvPicPr>
          <p:nvPr/>
        </p:nvPicPr>
        <p:blipFill rotWithShape="1">
          <a:blip r:embed="rId5">
            <a:extLst>
              <a:ext uri="{28A0092B-C50C-407E-A947-70E740481C1C}">
                <a14:useLocalDpi xmlns:a14="http://schemas.microsoft.com/office/drawing/2010/main" val="0"/>
              </a:ext>
            </a:extLst>
          </a:blip>
          <a:srcRect l="15079" t="17397" r="14191" b="17588"/>
          <a:stretch/>
        </p:blipFill>
        <p:spPr>
          <a:xfrm>
            <a:off x="395041" y="5794384"/>
            <a:ext cx="859701" cy="790246"/>
          </a:xfrm>
          <a:prstGeom prst="rect">
            <a:avLst/>
          </a:prstGeom>
        </p:spPr>
      </p:pic>
      <p:sp>
        <p:nvSpPr>
          <p:cNvPr id="12" name="Slide Number Placeholder 26">
            <a:extLst>
              <a:ext uri="{FF2B5EF4-FFF2-40B4-BE49-F238E27FC236}">
                <a16:creationId xmlns:a16="http://schemas.microsoft.com/office/drawing/2014/main" id="{30BEBE94-6653-4AB6-ACDD-BDAF2DECCB7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4BE1E4-34D3-44CE-9546-AB01A4856311}"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145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1D8A5-A64F-4E96-9F61-DA77ECBA49E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47251" y="1460021"/>
            <a:ext cx="4684403" cy="4684403"/>
          </a:xfrm>
          <a:prstGeom prst="rect">
            <a:avLst/>
          </a:prstGeom>
        </p:spPr>
      </p:pic>
      <p:graphicFrame>
        <p:nvGraphicFramePr>
          <p:cNvPr id="16" name="Table 4">
            <a:extLst>
              <a:ext uri="{FF2B5EF4-FFF2-40B4-BE49-F238E27FC236}">
                <a16:creationId xmlns:a16="http://schemas.microsoft.com/office/drawing/2014/main" id="{88A93676-550D-44D1-9C77-1A61444DF4CE}"/>
              </a:ext>
            </a:extLst>
          </p:cNvPr>
          <p:cNvGraphicFramePr>
            <a:graphicFrameLocks noGrp="1"/>
          </p:cNvGraphicFramePr>
          <p:nvPr/>
        </p:nvGraphicFramePr>
        <p:xfrm>
          <a:off x="1195595" y="1764558"/>
          <a:ext cx="6860929" cy="4382942"/>
        </p:xfrm>
        <a:graphic>
          <a:graphicData uri="http://schemas.openxmlformats.org/drawingml/2006/table">
            <a:tbl>
              <a:tblPr firstRow="1" bandRow="1">
                <a:tableStyleId>{5C22544A-7EE6-4342-B048-85BDC9FD1C3A}</a:tableStyleId>
              </a:tblPr>
              <a:tblGrid>
                <a:gridCol w="1127727">
                  <a:extLst>
                    <a:ext uri="{9D8B030D-6E8A-4147-A177-3AD203B41FA5}">
                      <a16:colId xmlns:a16="http://schemas.microsoft.com/office/drawing/2014/main" val="1423043570"/>
                    </a:ext>
                  </a:extLst>
                </a:gridCol>
                <a:gridCol w="825300">
                  <a:extLst>
                    <a:ext uri="{9D8B030D-6E8A-4147-A177-3AD203B41FA5}">
                      <a16:colId xmlns:a16="http://schemas.microsoft.com/office/drawing/2014/main" val="1220828683"/>
                    </a:ext>
                  </a:extLst>
                </a:gridCol>
                <a:gridCol w="1184988">
                  <a:extLst>
                    <a:ext uri="{9D8B030D-6E8A-4147-A177-3AD203B41FA5}">
                      <a16:colId xmlns:a16="http://schemas.microsoft.com/office/drawing/2014/main" val="3118680057"/>
                    </a:ext>
                  </a:extLst>
                </a:gridCol>
                <a:gridCol w="1511559">
                  <a:extLst>
                    <a:ext uri="{9D8B030D-6E8A-4147-A177-3AD203B41FA5}">
                      <a16:colId xmlns:a16="http://schemas.microsoft.com/office/drawing/2014/main" val="2224786376"/>
                    </a:ext>
                  </a:extLst>
                </a:gridCol>
                <a:gridCol w="1091682">
                  <a:extLst>
                    <a:ext uri="{9D8B030D-6E8A-4147-A177-3AD203B41FA5}">
                      <a16:colId xmlns:a16="http://schemas.microsoft.com/office/drawing/2014/main" val="2699904339"/>
                    </a:ext>
                  </a:extLst>
                </a:gridCol>
                <a:gridCol w="1119673">
                  <a:extLst>
                    <a:ext uri="{9D8B030D-6E8A-4147-A177-3AD203B41FA5}">
                      <a16:colId xmlns:a16="http://schemas.microsoft.com/office/drawing/2014/main" val="2363385946"/>
                    </a:ext>
                  </a:extLst>
                </a:gridCol>
              </a:tblGrid>
              <a:tr h="305940">
                <a:tc gridSpan="6">
                  <a:txBody>
                    <a:bodyPr/>
                    <a:lstStyle/>
                    <a:p>
                      <a:pPr algn="ctr"/>
                      <a:r>
                        <a:rPr lang="en-US" sz="1600" dirty="0">
                          <a:solidFill>
                            <a:srgbClr val="1A3660"/>
                          </a:solidFill>
                        </a:rPr>
                        <a:t>SUPPLEMENT FACTS</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7381999"/>
                  </a:ext>
                </a:extLst>
              </a:tr>
              <a:tr h="531931">
                <a:tc>
                  <a:txBody>
                    <a:bodyPr/>
                    <a:lstStyle/>
                    <a:p>
                      <a:pPr algn="ctr"/>
                      <a:r>
                        <a:rPr lang="en-US" sz="1200" b="1" dirty="0">
                          <a:solidFill>
                            <a:schemeClr val="bg1"/>
                          </a:solidFill>
                        </a:rPr>
                        <a:t>Ingredients</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algn="ctr"/>
                      <a:r>
                        <a:rPr lang="en-US" sz="1200" b="1" dirty="0">
                          <a:solidFill>
                            <a:schemeClr val="bg1"/>
                          </a:solidFill>
                        </a:rPr>
                        <a:t>Amount per Serving</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algn="ctr"/>
                      <a:r>
                        <a:rPr lang="en-US" sz="1200" b="1" dirty="0">
                          <a:solidFill>
                            <a:schemeClr val="bg1"/>
                          </a:solidFill>
                        </a:rPr>
                        <a:t>% Daily Value</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Ingredients</a:t>
                      </a:r>
                    </a:p>
                    <a:p>
                      <a:pPr algn="ctr"/>
                      <a:endParaRPr lang="en-US" sz="1200" b="1" dirty="0">
                        <a:solidFill>
                          <a:schemeClr val="bg1"/>
                        </a:solidFill>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Amount per Serving</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Daily Value</a:t>
                      </a:r>
                    </a:p>
                  </a:txBody>
                  <a:tcPr marT="0" marB="0">
                    <a:lnT w="12700" cap="flat" cmpd="sng" algn="ctr">
                      <a:solidFill>
                        <a:schemeClr val="tx1"/>
                      </a:solidFill>
                      <a:prstDash val="solid"/>
                      <a:round/>
                      <a:headEnd type="none" w="med" len="med"/>
                      <a:tailEnd type="none" w="med" len="med"/>
                    </a:lnT>
                    <a:solidFill>
                      <a:srgbClr val="1A3660"/>
                    </a:solidFill>
                  </a:tcPr>
                </a:tc>
                <a:extLst>
                  <a:ext uri="{0D108BD9-81ED-4DB2-BD59-A6C34878D82A}">
                    <a16:rowId xmlns:a16="http://schemas.microsoft.com/office/drawing/2014/main" val="1196146265"/>
                  </a:ext>
                </a:extLst>
              </a:tr>
              <a:tr h="231762">
                <a:tc>
                  <a:txBody>
                    <a:bodyPr/>
                    <a:lstStyle/>
                    <a:p>
                      <a:pPr algn="ctr"/>
                      <a:r>
                        <a:rPr lang="en-US" sz="1200" dirty="0"/>
                        <a:t>Vitamin C</a:t>
                      </a:r>
                    </a:p>
                  </a:txBody>
                  <a:tcPr marT="0" marB="0">
                    <a:solidFill>
                      <a:schemeClr val="bg1"/>
                    </a:solidFill>
                  </a:tcPr>
                </a:tc>
                <a:tc>
                  <a:txBody>
                    <a:bodyPr/>
                    <a:lstStyle/>
                    <a:p>
                      <a:pPr algn="ctr"/>
                      <a:r>
                        <a:rPr lang="en-US" sz="1200" dirty="0"/>
                        <a:t>100 mg</a:t>
                      </a:r>
                    </a:p>
                  </a:txBody>
                  <a:tcPr marT="0" marB="0">
                    <a:solidFill>
                      <a:schemeClr val="bg1"/>
                    </a:solidFill>
                  </a:tcPr>
                </a:tc>
                <a:tc>
                  <a:txBody>
                    <a:bodyPr/>
                    <a:lstStyle/>
                    <a:p>
                      <a:pPr algn="ctr"/>
                      <a:r>
                        <a:rPr lang="en-US" sz="1200" dirty="0"/>
                        <a:t>111.11</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Magnesium Oxide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60 mg</a:t>
                      </a:r>
                    </a:p>
                  </a:txBody>
                  <a:tcPr marT="0" marB="0">
                    <a:solidFill>
                      <a:schemeClr val="bg1"/>
                    </a:solidFill>
                  </a:tcPr>
                </a:tc>
                <a:tc>
                  <a:txBody>
                    <a:bodyPr/>
                    <a:lstStyle/>
                    <a:p>
                      <a:pPr algn="ctr"/>
                      <a:r>
                        <a:rPr lang="en-US" sz="1200" dirty="0"/>
                        <a:t>14.28</a:t>
                      </a:r>
                    </a:p>
                  </a:txBody>
                  <a:tcPr marT="0" marB="0">
                    <a:solidFill>
                      <a:schemeClr val="bg1"/>
                    </a:solidFill>
                  </a:tcPr>
                </a:tc>
                <a:extLst>
                  <a:ext uri="{0D108BD9-81ED-4DB2-BD59-A6C34878D82A}">
                    <a16:rowId xmlns:a16="http://schemas.microsoft.com/office/drawing/2014/main" val="529307687"/>
                  </a:ext>
                </a:extLst>
              </a:tr>
              <a:tr h="233265">
                <a:tc>
                  <a:txBody>
                    <a:bodyPr/>
                    <a:lstStyle/>
                    <a:p>
                      <a:pPr algn="ctr"/>
                      <a:r>
                        <a:rPr lang="en-US" sz="1200" dirty="0">
                          <a:solidFill>
                            <a:schemeClr val="bg1"/>
                          </a:solidFill>
                        </a:rPr>
                        <a:t>Vitamin E</a:t>
                      </a:r>
                    </a:p>
                  </a:txBody>
                  <a:tcPr marT="0" marB="0">
                    <a:solidFill>
                      <a:srgbClr val="1A3660"/>
                    </a:solidFill>
                  </a:tcPr>
                </a:tc>
                <a:tc>
                  <a:txBody>
                    <a:bodyPr/>
                    <a:lstStyle/>
                    <a:p>
                      <a:pPr algn="ctr"/>
                      <a:r>
                        <a:rPr lang="en-US" sz="1200" dirty="0">
                          <a:solidFill>
                            <a:schemeClr val="bg1"/>
                          </a:solidFill>
                        </a:rPr>
                        <a:t>150 IU</a:t>
                      </a:r>
                    </a:p>
                  </a:txBody>
                  <a:tcPr marT="0" marB="0">
                    <a:solidFill>
                      <a:srgbClr val="1A3660"/>
                    </a:solidFill>
                  </a:tcPr>
                </a:tc>
                <a:tc>
                  <a:txBody>
                    <a:bodyPr/>
                    <a:lstStyle/>
                    <a:p>
                      <a:pPr algn="ctr"/>
                      <a:r>
                        <a:rPr lang="en-US" sz="1200" dirty="0">
                          <a:solidFill>
                            <a:schemeClr val="bg1"/>
                          </a:solidFill>
                        </a:rPr>
                        <a:t>450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Glutathione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2.5 mg</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408023289"/>
                  </a:ext>
                </a:extLst>
              </a:tr>
              <a:tr h="167536">
                <a:tc>
                  <a:txBody>
                    <a:bodyPr/>
                    <a:lstStyle/>
                    <a:p>
                      <a:pPr algn="ctr"/>
                      <a:r>
                        <a:rPr lang="en-US" sz="1200" dirty="0"/>
                        <a:t>Vitamin D3</a:t>
                      </a:r>
                    </a:p>
                  </a:txBody>
                  <a:tcPr marT="0" marB="0">
                    <a:solidFill>
                      <a:schemeClr val="bg1"/>
                    </a:solidFill>
                  </a:tcPr>
                </a:tc>
                <a:tc>
                  <a:txBody>
                    <a:bodyPr/>
                    <a:lstStyle/>
                    <a:p>
                      <a:pPr algn="ctr"/>
                      <a:r>
                        <a:rPr lang="en-US" sz="1200" dirty="0"/>
                        <a:t>600 IU</a:t>
                      </a:r>
                    </a:p>
                  </a:txBody>
                  <a:tcPr marT="0" marB="0">
                    <a:solidFill>
                      <a:schemeClr val="bg1"/>
                    </a:solidFill>
                  </a:tcPr>
                </a:tc>
                <a:tc>
                  <a:txBody>
                    <a:bodyPr/>
                    <a:lstStyle/>
                    <a:p>
                      <a:pPr algn="ctr"/>
                      <a:r>
                        <a:rPr lang="en-US" sz="1200" dirty="0"/>
                        <a:t>75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Iron (as fumarate)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6 mg</a:t>
                      </a:r>
                    </a:p>
                  </a:txBody>
                  <a:tcPr marT="0" marB="0">
                    <a:solidFill>
                      <a:schemeClr val="bg1"/>
                    </a:solidFill>
                  </a:tcPr>
                </a:tc>
                <a:tc>
                  <a:txBody>
                    <a:bodyPr/>
                    <a:lstStyle/>
                    <a:p>
                      <a:pPr algn="ctr"/>
                      <a:r>
                        <a:rPr lang="en-US" sz="1200" dirty="0"/>
                        <a:t>33</a:t>
                      </a:r>
                    </a:p>
                  </a:txBody>
                  <a:tcPr marT="0" marB="0">
                    <a:solidFill>
                      <a:schemeClr val="bg1"/>
                    </a:solidFill>
                  </a:tcPr>
                </a:tc>
                <a:extLst>
                  <a:ext uri="{0D108BD9-81ED-4DB2-BD59-A6C34878D82A}">
                    <a16:rowId xmlns:a16="http://schemas.microsoft.com/office/drawing/2014/main" val="1595032204"/>
                  </a:ext>
                </a:extLst>
              </a:tr>
              <a:tr h="205274">
                <a:tc>
                  <a:txBody>
                    <a:bodyPr/>
                    <a:lstStyle/>
                    <a:p>
                      <a:pPr algn="ctr"/>
                      <a:r>
                        <a:rPr lang="en-US" sz="1200" dirty="0">
                          <a:solidFill>
                            <a:schemeClr val="bg1"/>
                          </a:solidFill>
                        </a:rPr>
                        <a:t>Vitamin B1</a:t>
                      </a:r>
                    </a:p>
                  </a:txBody>
                  <a:tcPr marT="0" marB="0">
                    <a:solidFill>
                      <a:srgbClr val="1A3660"/>
                    </a:solidFill>
                  </a:tcPr>
                </a:tc>
                <a:tc>
                  <a:txBody>
                    <a:bodyPr/>
                    <a:lstStyle/>
                    <a:p>
                      <a:pPr algn="ctr"/>
                      <a:r>
                        <a:rPr lang="en-US" sz="1200" dirty="0">
                          <a:solidFill>
                            <a:schemeClr val="bg1"/>
                          </a:solidFill>
                        </a:rPr>
                        <a:t>12 mg</a:t>
                      </a:r>
                    </a:p>
                  </a:txBody>
                  <a:tcPr marT="0" marB="0">
                    <a:solidFill>
                      <a:srgbClr val="1A3660"/>
                    </a:solidFill>
                  </a:tcPr>
                </a:tc>
                <a:tc>
                  <a:txBody>
                    <a:bodyPr/>
                    <a:lstStyle/>
                    <a:p>
                      <a:pPr algn="ctr"/>
                      <a:r>
                        <a:rPr lang="en-US" sz="1200" dirty="0">
                          <a:solidFill>
                            <a:schemeClr val="bg1"/>
                          </a:solidFill>
                        </a:rPr>
                        <a:t>1000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Copper Gluconate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 mg</a:t>
                      </a:r>
                    </a:p>
                  </a:txBody>
                  <a:tcPr marT="0" marB="0">
                    <a:solidFill>
                      <a:srgbClr val="1A3660"/>
                    </a:solidFill>
                  </a:tcPr>
                </a:tc>
                <a:tc>
                  <a:txBody>
                    <a:bodyPr/>
                    <a:lstStyle/>
                    <a:p>
                      <a:pPr algn="ctr"/>
                      <a:r>
                        <a:rPr lang="en-US" sz="1200" dirty="0">
                          <a:solidFill>
                            <a:schemeClr val="bg1"/>
                          </a:solidFill>
                        </a:rPr>
                        <a:t>111</a:t>
                      </a:r>
                    </a:p>
                  </a:txBody>
                  <a:tcPr marT="0" marB="0">
                    <a:solidFill>
                      <a:srgbClr val="1A3660"/>
                    </a:solidFill>
                  </a:tcPr>
                </a:tc>
                <a:extLst>
                  <a:ext uri="{0D108BD9-81ED-4DB2-BD59-A6C34878D82A}">
                    <a16:rowId xmlns:a16="http://schemas.microsoft.com/office/drawing/2014/main" val="873172282"/>
                  </a:ext>
                </a:extLst>
              </a:tr>
              <a:tr h="195943">
                <a:tc>
                  <a:txBody>
                    <a:bodyPr/>
                    <a:lstStyle/>
                    <a:p>
                      <a:pPr algn="ctr"/>
                      <a:r>
                        <a:rPr lang="en-US" sz="1200" dirty="0"/>
                        <a:t>Vitamin B2</a:t>
                      </a:r>
                    </a:p>
                  </a:txBody>
                  <a:tcPr marT="0" marB="0">
                    <a:solidFill>
                      <a:schemeClr val="bg1"/>
                    </a:solidFill>
                  </a:tcPr>
                </a:tc>
                <a:tc>
                  <a:txBody>
                    <a:bodyPr/>
                    <a:lstStyle/>
                    <a:p>
                      <a:pPr algn="ctr"/>
                      <a:r>
                        <a:rPr lang="en-US" sz="1200" dirty="0"/>
                        <a:t>5 mg</a:t>
                      </a:r>
                    </a:p>
                  </a:txBody>
                  <a:tcPr marT="0" marB="0">
                    <a:solidFill>
                      <a:schemeClr val="bg1"/>
                    </a:solidFill>
                  </a:tcPr>
                </a:tc>
                <a:tc>
                  <a:txBody>
                    <a:bodyPr/>
                    <a:lstStyle/>
                    <a:p>
                      <a:pPr algn="ctr"/>
                      <a:r>
                        <a:rPr lang="en-US" sz="1200" dirty="0"/>
                        <a:t>385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L-Carnitine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200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005507945"/>
                  </a:ext>
                </a:extLst>
              </a:tr>
              <a:tr h="82109">
                <a:tc>
                  <a:txBody>
                    <a:bodyPr/>
                    <a:lstStyle/>
                    <a:p>
                      <a:pPr algn="ctr"/>
                      <a:r>
                        <a:rPr lang="en-US" sz="1200" dirty="0">
                          <a:solidFill>
                            <a:schemeClr val="bg1"/>
                          </a:solidFill>
                        </a:rPr>
                        <a:t>Vitamin B6</a:t>
                      </a:r>
                    </a:p>
                  </a:txBody>
                  <a:tcPr marT="0" marB="0">
                    <a:solidFill>
                      <a:srgbClr val="1A3660"/>
                    </a:solidFill>
                  </a:tcPr>
                </a:tc>
                <a:tc>
                  <a:txBody>
                    <a:bodyPr/>
                    <a:lstStyle/>
                    <a:p>
                      <a:pPr algn="ctr"/>
                      <a:r>
                        <a:rPr lang="en-US" sz="1200" dirty="0">
                          <a:solidFill>
                            <a:schemeClr val="bg1"/>
                          </a:solidFill>
                        </a:rPr>
                        <a:t>10 mg</a:t>
                      </a:r>
                    </a:p>
                  </a:txBody>
                  <a:tcPr marT="0" marB="0">
                    <a:solidFill>
                      <a:srgbClr val="1A3660"/>
                    </a:solidFill>
                  </a:tcPr>
                </a:tc>
                <a:tc>
                  <a:txBody>
                    <a:bodyPr/>
                    <a:lstStyle/>
                    <a:p>
                      <a:pPr algn="ctr"/>
                      <a:r>
                        <a:rPr lang="en-US" sz="1200" dirty="0">
                          <a:solidFill>
                            <a:schemeClr val="bg1"/>
                          </a:solidFill>
                        </a:rPr>
                        <a:t>588</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Manganese (as Gluconate)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2 mg</a:t>
                      </a:r>
                    </a:p>
                  </a:txBody>
                  <a:tcPr marT="0" marB="0">
                    <a:solidFill>
                      <a:srgbClr val="1A3660"/>
                    </a:solidFill>
                  </a:tcPr>
                </a:tc>
                <a:tc>
                  <a:txBody>
                    <a:bodyPr/>
                    <a:lstStyle/>
                    <a:p>
                      <a:pPr algn="ctr"/>
                      <a:r>
                        <a:rPr lang="en-US" sz="1200" dirty="0">
                          <a:solidFill>
                            <a:schemeClr val="bg1"/>
                          </a:solidFill>
                        </a:rPr>
                        <a:t>87</a:t>
                      </a:r>
                    </a:p>
                  </a:txBody>
                  <a:tcPr marT="0" marB="0">
                    <a:solidFill>
                      <a:srgbClr val="1A3660"/>
                    </a:solidFill>
                  </a:tcPr>
                </a:tc>
                <a:extLst>
                  <a:ext uri="{0D108BD9-81ED-4DB2-BD59-A6C34878D82A}">
                    <a16:rowId xmlns:a16="http://schemas.microsoft.com/office/drawing/2014/main" val="3096514340"/>
                  </a:ext>
                </a:extLst>
              </a:tr>
              <a:tr h="203407">
                <a:tc>
                  <a:txBody>
                    <a:bodyPr/>
                    <a:lstStyle/>
                    <a:p>
                      <a:pPr algn="ctr"/>
                      <a:r>
                        <a:rPr lang="en-US" sz="1200" dirty="0"/>
                        <a:t>Vitamin B12</a:t>
                      </a:r>
                    </a:p>
                  </a:txBody>
                  <a:tcPr marT="0" marB="0">
                    <a:solidFill>
                      <a:schemeClr val="bg1"/>
                    </a:solidFill>
                  </a:tcPr>
                </a:tc>
                <a:tc>
                  <a:txBody>
                    <a:bodyPr/>
                    <a:lstStyle/>
                    <a:p>
                      <a:pPr algn="ctr"/>
                      <a:r>
                        <a:rPr lang="en-US" sz="1200" dirty="0"/>
                        <a:t>0.075 mg</a:t>
                      </a:r>
                    </a:p>
                  </a:txBody>
                  <a:tcPr marT="0" marB="0">
                    <a:solidFill>
                      <a:schemeClr val="bg1"/>
                    </a:solidFill>
                  </a:tcPr>
                </a:tc>
                <a:tc>
                  <a:txBody>
                    <a:bodyPr/>
                    <a:lstStyle/>
                    <a:p>
                      <a:pPr algn="ctr"/>
                      <a:r>
                        <a:rPr lang="en-US" sz="1200" dirty="0"/>
                        <a:t>3125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Chromium</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0.05 mg</a:t>
                      </a:r>
                    </a:p>
                  </a:txBody>
                  <a:tcPr marT="0" marB="0">
                    <a:solidFill>
                      <a:schemeClr val="bg1"/>
                    </a:solidFill>
                  </a:tcPr>
                </a:tc>
                <a:tc>
                  <a:txBody>
                    <a:bodyPr/>
                    <a:lstStyle/>
                    <a:p>
                      <a:pPr algn="ctr"/>
                      <a:r>
                        <a:rPr lang="en-US" sz="1200" dirty="0"/>
                        <a:t>143</a:t>
                      </a:r>
                    </a:p>
                  </a:txBody>
                  <a:tcPr marT="0" marB="0">
                    <a:solidFill>
                      <a:schemeClr val="bg1"/>
                    </a:solidFill>
                  </a:tcPr>
                </a:tc>
                <a:extLst>
                  <a:ext uri="{0D108BD9-81ED-4DB2-BD59-A6C34878D82A}">
                    <a16:rowId xmlns:a16="http://schemas.microsoft.com/office/drawing/2014/main" val="1598322414"/>
                  </a:ext>
                </a:extLst>
              </a:tr>
              <a:tr h="251927">
                <a:tc>
                  <a:txBody>
                    <a:bodyPr/>
                    <a:lstStyle/>
                    <a:p>
                      <a:pPr algn="ctr"/>
                      <a:r>
                        <a:rPr lang="en-US" sz="1200" dirty="0">
                          <a:solidFill>
                            <a:schemeClr val="bg1"/>
                          </a:solidFill>
                        </a:rPr>
                        <a:t>Folic Acid</a:t>
                      </a:r>
                    </a:p>
                  </a:txBody>
                  <a:tcPr marT="0" marB="0">
                    <a:solidFill>
                      <a:srgbClr val="1A3660"/>
                    </a:solidFill>
                  </a:tcPr>
                </a:tc>
                <a:tc>
                  <a:txBody>
                    <a:bodyPr/>
                    <a:lstStyle/>
                    <a:p>
                      <a:pPr algn="ctr"/>
                      <a:r>
                        <a:rPr lang="en-US" sz="1200" dirty="0">
                          <a:solidFill>
                            <a:schemeClr val="bg1"/>
                          </a:solidFill>
                        </a:rPr>
                        <a:t>0.4 mg</a:t>
                      </a:r>
                    </a:p>
                  </a:txBody>
                  <a:tcPr marT="0" marB="0">
                    <a:solidFill>
                      <a:srgbClr val="1A3660"/>
                    </a:solidFill>
                  </a:tcPr>
                </a:tc>
                <a:tc>
                  <a:txBody>
                    <a:bodyPr/>
                    <a:lstStyle/>
                    <a:p>
                      <a:pPr algn="ctr"/>
                      <a:r>
                        <a:rPr lang="en-US" sz="1200" dirty="0">
                          <a:solidFill>
                            <a:schemeClr val="bg1"/>
                          </a:solidFill>
                        </a:rPr>
                        <a:t>100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Coenzyme Q10</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15 mg </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421888562"/>
                  </a:ext>
                </a:extLst>
              </a:tr>
              <a:tr h="223934">
                <a:tc>
                  <a:txBody>
                    <a:bodyPr/>
                    <a:lstStyle/>
                    <a:p>
                      <a:pPr algn="ctr"/>
                      <a:r>
                        <a:rPr lang="en-US" sz="1200" dirty="0"/>
                        <a:t>Sodium Selenite</a:t>
                      </a:r>
                    </a:p>
                  </a:txBody>
                  <a:tcPr marT="0" marB="0">
                    <a:solidFill>
                      <a:schemeClr val="bg1"/>
                    </a:solidFill>
                  </a:tcPr>
                </a:tc>
                <a:tc>
                  <a:txBody>
                    <a:bodyPr/>
                    <a:lstStyle/>
                    <a:p>
                      <a:pPr algn="ctr"/>
                      <a:r>
                        <a:rPr lang="en-US" sz="1200" dirty="0"/>
                        <a:t>0.1 mg</a:t>
                      </a:r>
                    </a:p>
                  </a:txBody>
                  <a:tcPr marT="0" marB="0">
                    <a:solidFill>
                      <a:schemeClr val="bg1"/>
                    </a:solidFill>
                  </a:tcPr>
                </a:tc>
                <a:tc>
                  <a:txBody>
                    <a:bodyPr/>
                    <a:lstStyle/>
                    <a:p>
                      <a:pPr algn="ctr"/>
                      <a:r>
                        <a:rPr lang="en-US" sz="1200" dirty="0"/>
                        <a:t>181.82</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L-Arginine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10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132743343"/>
                  </a:ext>
                </a:extLst>
              </a:tr>
              <a:tr h="260937">
                <a:tc>
                  <a:txBody>
                    <a:bodyPr/>
                    <a:lstStyle/>
                    <a:p>
                      <a:pPr algn="ctr"/>
                      <a:r>
                        <a:rPr lang="en-US" sz="1200" dirty="0">
                          <a:solidFill>
                            <a:schemeClr val="bg1"/>
                          </a:solidFill>
                        </a:rPr>
                        <a:t>Zinc (as oxide)</a:t>
                      </a:r>
                    </a:p>
                  </a:txBody>
                  <a:tcPr marT="0" marB="0">
                    <a:solidFill>
                      <a:srgbClr val="1A3660"/>
                    </a:solidFill>
                  </a:tcPr>
                </a:tc>
                <a:tc>
                  <a:txBody>
                    <a:bodyPr/>
                    <a:lstStyle/>
                    <a:p>
                      <a:pPr algn="ctr"/>
                      <a:r>
                        <a:rPr lang="en-US" sz="1200" dirty="0">
                          <a:solidFill>
                            <a:schemeClr val="bg1"/>
                          </a:solidFill>
                        </a:rPr>
                        <a:t>15 mg</a:t>
                      </a:r>
                    </a:p>
                  </a:txBody>
                  <a:tcPr marT="0" marB="0">
                    <a:solidFill>
                      <a:srgbClr val="1A3660"/>
                    </a:solidFill>
                  </a:tcPr>
                </a:tc>
                <a:tc>
                  <a:txBody>
                    <a:bodyPr/>
                    <a:lstStyle/>
                    <a:p>
                      <a:pPr algn="ctr"/>
                      <a:r>
                        <a:rPr lang="en-US" sz="1200" dirty="0">
                          <a:solidFill>
                            <a:schemeClr val="bg1"/>
                          </a:solidFill>
                        </a:rPr>
                        <a:t>136.36</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Pantothenic acid</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10 mg</a:t>
                      </a:r>
                    </a:p>
                  </a:txBody>
                  <a:tcPr marT="0" marB="0">
                    <a:solidFill>
                      <a:srgbClr val="1A3660"/>
                    </a:solidFill>
                  </a:tcPr>
                </a:tc>
                <a:tc>
                  <a:txBody>
                    <a:bodyPr/>
                    <a:lstStyle/>
                    <a:p>
                      <a:pPr algn="ctr"/>
                      <a:r>
                        <a:rPr lang="en-US" sz="1200" dirty="0">
                          <a:solidFill>
                            <a:schemeClr val="bg1"/>
                          </a:solidFill>
                        </a:rPr>
                        <a:t>200</a:t>
                      </a:r>
                    </a:p>
                  </a:txBody>
                  <a:tcPr marT="0" marB="0">
                    <a:solidFill>
                      <a:srgbClr val="1A3660"/>
                    </a:solidFill>
                  </a:tcPr>
                </a:tc>
                <a:extLst>
                  <a:ext uri="{0D108BD9-81ED-4DB2-BD59-A6C34878D82A}">
                    <a16:rowId xmlns:a16="http://schemas.microsoft.com/office/drawing/2014/main" val="264385819"/>
                  </a:ext>
                </a:extLst>
              </a:tr>
              <a:tr h="223934">
                <a:tc>
                  <a:txBody>
                    <a:bodyPr/>
                    <a:lstStyle/>
                    <a:p>
                      <a:pPr algn="ctr"/>
                      <a:r>
                        <a:rPr lang="en-US" sz="1200" dirty="0"/>
                        <a:t>Niacin</a:t>
                      </a:r>
                    </a:p>
                  </a:txBody>
                  <a:tcPr marT="0" marB="0">
                    <a:solidFill>
                      <a:schemeClr val="bg1"/>
                    </a:solidFill>
                  </a:tcPr>
                </a:tc>
                <a:tc>
                  <a:txBody>
                    <a:bodyPr/>
                    <a:lstStyle/>
                    <a:p>
                      <a:pPr algn="ctr"/>
                      <a:r>
                        <a:rPr lang="en-US" sz="1200" dirty="0"/>
                        <a:t>20 mg</a:t>
                      </a:r>
                    </a:p>
                  </a:txBody>
                  <a:tcPr marT="0" marB="0">
                    <a:solidFill>
                      <a:schemeClr val="bg1"/>
                    </a:solidFill>
                  </a:tcPr>
                </a:tc>
                <a:tc>
                  <a:txBody>
                    <a:bodyPr/>
                    <a:lstStyle/>
                    <a:p>
                      <a:pPr algn="ctr"/>
                      <a:r>
                        <a:rPr lang="en-US" sz="1200" dirty="0"/>
                        <a:t>125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N-Acetyl-L-Cysteine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50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085185928"/>
                  </a:ext>
                </a:extLst>
              </a:tr>
              <a:tr h="214604">
                <a:tc>
                  <a:txBody>
                    <a:bodyPr/>
                    <a:lstStyle/>
                    <a:p>
                      <a:pPr algn="ctr"/>
                      <a:r>
                        <a:rPr lang="en-US" sz="1200" dirty="0">
                          <a:solidFill>
                            <a:schemeClr val="bg1"/>
                          </a:solidFill>
                        </a:rPr>
                        <a:t>Biotin</a:t>
                      </a:r>
                    </a:p>
                  </a:txBody>
                  <a:tcPr marT="0" marB="0">
                    <a:solidFill>
                      <a:srgbClr val="1A3660"/>
                    </a:solidFill>
                  </a:tcPr>
                </a:tc>
                <a:tc>
                  <a:txBody>
                    <a:bodyPr/>
                    <a:lstStyle/>
                    <a:p>
                      <a:pPr algn="ctr"/>
                      <a:r>
                        <a:rPr lang="en-US" sz="1200" dirty="0">
                          <a:solidFill>
                            <a:schemeClr val="bg1"/>
                          </a:solidFill>
                        </a:rPr>
                        <a:t>0.15 mg</a:t>
                      </a:r>
                    </a:p>
                  </a:txBody>
                  <a:tcPr marT="0" marB="0">
                    <a:solidFill>
                      <a:srgbClr val="1A3660"/>
                    </a:solidFill>
                  </a:tcPr>
                </a:tc>
                <a:tc>
                  <a:txBody>
                    <a:bodyPr/>
                    <a:lstStyle/>
                    <a:p>
                      <a:pPr algn="ctr"/>
                      <a:r>
                        <a:rPr lang="en-US" sz="1200" dirty="0">
                          <a:solidFill>
                            <a:schemeClr val="bg1"/>
                          </a:solidFill>
                        </a:rPr>
                        <a:t>500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Lycopene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4 mg</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1956142168"/>
                  </a:ext>
                </a:extLst>
              </a:tr>
              <a:tr h="222069">
                <a:tc>
                  <a:txBody>
                    <a:bodyPr/>
                    <a:lstStyle/>
                    <a:p>
                      <a:pPr algn="ctr"/>
                      <a:r>
                        <a:rPr lang="en-US" sz="1200" dirty="0"/>
                        <a:t>Inositol</a:t>
                      </a:r>
                    </a:p>
                  </a:txBody>
                  <a:tcPr marT="0" marB="0">
                    <a:solidFill>
                      <a:schemeClr val="bg1"/>
                    </a:solidFill>
                  </a:tcPr>
                </a:tc>
                <a:tc>
                  <a:txBody>
                    <a:bodyPr/>
                    <a:lstStyle/>
                    <a:p>
                      <a:pPr algn="ctr"/>
                      <a:r>
                        <a:rPr lang="en-US" sz="1200" dirty="0"/>
                        <a:t>40 mg</a:t>
                      </a:r>
                    </a:p>
                  </a:txBody>
                  <a:tcPr marT="0" marB="0">
                    <a:solidFill>
                      <a:schemeClr val="bg1"/>
                    </a:solidFill>
                  </a:tcPr>
                </a:tc>
                <a:tc>
                  <a:txBody>
                    <a:bodyPr/>
                    <a:lstStyle/>
                    <a:p>
                      <a:pPr algn="ctr"/>
                      <a:r>
                        <a:rPr lang="en-US" sz="1200" dirty="0"/>
                        <a:t>*</a:t>
                      </a:r>
                    </a:p>
                  </a:txBody>
                  <a:tcPr marT="0" marB="0">
                    <a:lnR w="12700" cap="flat" cmpd="sng" algn="ctr">
                      <a:solidFill>
                        <a:schemeClr val="tx1"/>
                      </a:solidFill>
                      <a:prstDash val="solid"/>
                      <a:round/>
                      <a:headEnd type="none" w="med" len="med"/>
                      <a:tailEnd type="none" w="med" len="med"/>
                    </a:lnR>
                    <a:solidFill>
                      <a:schemeClr val="bg1"/>
                    </a:solidFill>
                  </a:tcPr>
                </a:tc>
                <a:tc rowSpan="2">
                  <a:txBody>
                    <a:bodyPr/>
                    <a:lstStyle/>
                    <a:p>
                      <a:pPr algn="ctr"/>
                      <a:r>
                        <a:rPr lang="en-US" sz="1200" dirty="0"/>
                        <a:t>Siberian Ginseng root extract</a:t>
                      </a:r>
                    </a:p>
                  </a:txBody>
                  <a:tcPr marT="0" marB="0">
                    <a:lnL w="12700" cap="flat" cmpd="sng" algn="ctr">
                      <a:solidFill>
                        <a:schemeClr val="tx1"/>
                      </a:solidFill>
                      <a:prstDash val="solid"/>
                      <a:round/>
                      <a:headEnd type="none" w="med" len="med"/>
                      <a:tailEnd type="none" w="med" len="med"/>
                    </a:lnL>
                    <a:solidFill>
                      <a:schemeClr val="bg1"/>
                    </a:solidFill>
                  </a:tcPr>
                </a:tc>
                <a:tc rowSpan="2">
                  <a:txBody>
                    <a:bodyPr/>
                    <a:lstStyle/>
                    <a:p>
                      <a:pPr algn="ctr"/>
                      <a:r>
                        <a:rPr lang="en-US" sz="1200" dirty="0"/>
                        <a:t>30 mg</a:t>
                      </a:r>
                    </a:p>
                  </a:txBody>
                  <a:tcPr marT="0" marB="0">
                    <a:solidFill>
                      <a:schemeClr val="bg1"/>
                    </a:solidFill>
                  </a:tcPr>
                </a:tc>
                <a:tc rowSpan="2">
                  <a:txBody>
                    <a:bodyPr/>
                    <a:lstStyle/>
                    <a:p>
                      <a:pPr algn="ctr"/>
                      <a:r>
                        <a:rPr lang="en-US" sz="1200" dirty="0"/>
                        <a:t>*</a:t>
                      </a:r>
                    </a:p>
                  </a:txBody>
                  <a:tcPr marT="0" marB="0">
                    <a:solidFill>
                      <a:schemeClr val="bg1"/>
                    </a:solidFill>
                  </a:tcPr>
                </a:tc>
                <a:extLst>
                  <a:ext uri="{0D108BD9-81ED-4DB2-BD59-A6C34878D82A}">
                    <a16:rowId xmlns:a16="http://schemas.microsoft.com/office/drawing/2014/main" val="2228903047"/>
                  </a:ext>
                </a:extLst>
              </a:tr>
              <a:tr h="370840">
                <a:tc>
                  <a:txBody>
                    <a:bodyPr/>
                    <a:lstStyle/>
                    <a:p>
                      <a:pPr algn="ctr"/>
                      <a:r>
                        <a:rPr lang="en-US" sz="1200" dirty="0">
                          <a:solidFill>
                            <a:schemeClr val="bg1"/>
                          </a:solidFill>
                        </a:rPr>
                        <a:t>Vitamin A</a:t>
                      </a:r>
                    </a:p>
                  </a:txBody>
                  <a:tcPr marT="0" marB="0">
                    <a:solidFill>
                      <a:srgbClr val="1A3660"/>
                    </a:solidFill>
                  </a:tcPr>
                </a:tc>
                <a:tc>
                  <a:txBody>
                    <a:bodyPr/>
                    <a:lstStyle/>
                    <a:p>
                      <a:pPr algn="ctr"/>
                      <a:r>
                        <a:rPr lang="en-US" sz="1200" dirty="0">
                          <a:solidFill>
                            <a:schemeClr val="bg1"/>
                          </a:solidFill>
                        </a:rPr>
                        <a:t>5000 IU</a:t>
                      </a:r>
                    </a:p>
                  </a:txBody>
                  <a:tcPr marT="0" marB="0">
                    <a:solidFill>
                      <a:srgbClr val="1A3660"/>
                    </a:solidFill>
                  </a:tcPr>
                </a:tc>
                <a:tc>
                  <a:txBody>
                    <a:bodyPr/>
                    <a:lstStyle/>
                    <a:p>
                      <a:pPr algn="ctr"/>
                      <a:r>
                        <a:rPr lang="en-US" sz="1200" dirty="0">
                          <a:solidFill>
                            <a:schemeClr val="bg1"/>
                          </a:solidFill>
                        </a:rPr>
                        <a:t>167</a:t>
                      </a:r>
                    </a:p>
                  </a:txBody>
                  <a:tcPr marT="0" marB="0">
                    <a:lnR w="12700" cap="flat" cmpd="sng" algn="ctr">
                      <a:solidFill>
                        <a:schemeClr val="tx1"/>
                      </a:solidFill>
                      <a:prstDash val="solid"/>
                      <a:round/>
                      <a:headEnd type="none" w="med" len="med"/>
                      <a:tailEnd type="none" w="med" len="med"/>
                    </a:lnR>
                    <a:solidFill>
                      <a:srgbClr val="1A3660"/>
                    </a:solidFill>
                  </a:tcPr>
                </a:tc>
                <a:tc vMerge="1">
                  <a:txBody>
                    <a:bodyPr/>
                    <a:lstStyle/>
                    <a:p>
                      <a:pPr algn="ctr"/>
                      <a:endParaRPr lang="en-US" sz="1200" dirty="0"/>
                    </a:p>
                  </a:txBody>
                  <a:tcPr marT="0" marB="0">
                    <a:lnL w="12700" cap="flat" cmpd="sng" algn="ctr">
                      <a:solidFill>
                        <a:schemeClr val="tx1"/>
                      </a:solidFill>
                      <a:prstDash val="solid"/>
                      <a:round/>
                      <a:headEnd type="none" w="med" len="med"/>
                      <a:tailEnd type="none" w="med" len="med"/>
                    </a:lnL>
                    <a:solidFill>
                      <a:srgbClr val="F29593"/>
                    </a:solidFill>
                  </a:tcPr>
                </a:tc>
                <a:tc vMerge="1">
                  <a:txBody>
                    <a:bodyPr/>
                    <a:lstStyle/>
                    <a:p>
                      <a:pPr algn="ctr"/>
                      <a:endParaRPr lang="en-US" sz="1200" dirty="0"/>
                    </a:p>
                  </a:txBody>
                  <a:tcPr marT="0" marB="0">
                    <a:solidFill>
                      <a:srgbClr val="F29593"/>
                    </a:solidFill>
                  </a:tcPr>
                </a:tc>
                <a:tc vMerge="1">
                  <a:txBody>
                    <a:bodyPr/>
                    <a:lstStyle/>
                    <a:p>
                      <a:pPr algn="ctr"/>
                      <a:endParaRPr lang="en-US" sz="1200" dirty="0"/>
                    </a:p>
                  </a:txBody>
                  <a:tcPr marT="0" marB="0">
                    <a:solidFill>
                      <a:srgbClr val="F29593"/>
                    </a:solidFill>
                  </a:tcPr>
                </a:tc>
                <a:extLst>
                  <a:ext uri="{0D108BD9-81ED-4DB2-BD59-A6C34878D82A}">
                    <a16:rowId xmlns:a16="http://schemas.microsoft.com/office/drawing/2014/main" val="3784098851"/>
                  </a:ext>
                </a:extLst>
              </a:tr>
            </a:tbl>
          </a:graphicData>
        </a:graphic>
      </p:graphicFrame>
      <p:pic>
        <p:nvPicPr>
          <p:cNvPr id="6" name="Picture 5">
            <a:extLst>
              <a:ext uri="{FF2B5EF4-FFF2-40B4-BE49-F238E27FC236}">
                <a16:creationId xmlns:a16="http://schemas.microsoft.com/office/drawing/2014/main" id="{7DE12905-3381-4FEF-80A9-A8C5138E3BE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65943" y="533214"/>
            <a:ext cx="4860114" cy="1162487"/>
          </a:xfrm>
          <a:prstGeom prst="rect">
            <a:avLst/>
          </a:prstGeom>
        </p:spPr>
      </p:pic>
      <p:pic>
        <p:nvPicPr>
          <p:cNvPr id="5" name="Picture 4">
            <a:extLst>
              <a:ext uri="{FF2B5EF4-FFF2-40B4-BE49-F238E27FC236}">
                <a16:creationId xmlns:a16="http://schemas.microsoft.com/office/drawing/2014/main" id="{4F578B7F-0FFA-4DCE-9EE8-84DC444E3A88}"/>
              </a:ext>
            </a:extLst>
          </p:cNvPr>
          <p:cNvPicPr>
            <a:picLocks noChangeAspect="1"/>
          </p:cNvPicPr>
          <p:nvPr/>
        </p:nvPicPr>
        <p:blipFill rotWithShape="1">
          <a:blip r:embed="rId5">
            <a:extLst>
              <a:ext uri="{28A0092B-C50C-407E-A947-70E740481C1C}">
                <a14:useLocalDpi xmlns:a14="http://schemas.microsoft.com/office/drawing/2010/main" val="0"/>
              </a:ext>
            </a:extLst>
          </a:blip>
          <a:srcRect l="15079" t="17397" r="14191" b="17588"/>
          <a:stretch/>
        </p:blipFill>
        <p:spPr>
          <a:xfrm>
            <a:off x="395041" y="5794384"/>
            <a:ext cx="859701" cy="790246"/>
          </a:xfrm>
          <a:prstGeom prst="rect">
            <a:avLst/>
          </a:prstGeom>
        </p:spPr>
      </p:pic>
      <p:sp>
        <p:nvSpPr>
          <p:cNvPr id="7" name="Slide Number Placeholder 26">
            <a:extLst>
              <a:ext uri="{FF2B5EF4-FFF2-40B4-BE49-F238E27FC236}">
                <a16:creationId xmlns:a16="http://schemas.microsoft.com/office/drawing/2014/main" id="{A40D9EAF-2390-4E36-A78C-F2A26C258D1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4BE1E4-34D3-44CE-9546-AB01A48563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41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1D8A5-A64F-4E96-9F61-DA77ECBA49E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8623" y="1338723"/>
            <a:ext cx="4684403" cy="4684403"/>
          </a:xfrm>
          <a:prstGeom prst="rect">
            <a:avLst/>
          </a:prstGeom>
        </p:spPr>
      </p:pic>
      <p:graphicFrame>
        <p:nvGraphicFramePr>
          <p:cNvPr id="16" name="Table 4">
            <a:extLst>
              <a:ext uri="{FF2B5EF4-FFF2-40B4-BE49-F238E27FC236}">
                <a16:creationId xmlns:a16="http://schemas.microsoft.com/office/drawing/2014/main" id="{88A93676-550D-44D1-9C77-1A61444DF4CE}"/>
              </a:ext>
            </a:extLst>
          </p:cNvPr>
          <p:cNvGraphicFramePr>
            <a:graphicFrameLocks noGrp="1"/>
          </p:cNvGraphicFramePr>
          <p:nvPr/>
        </p:nvGraphicFramePr>
        <p:xfrm>
          <a:off x="-8666853" y="1941844"/>
          <a:ext cx="6860929" cy="4382942"/>
        </p:xfrm>
        <a:graphic>
          <a:graphicData uri="http://schemas.openxmlformats.org/drawingml/2006/table">
            <a:tbl>
              <a:tblPr firstRow="1" bandRow="1">
                <a:tableStyleId>{5C22544A-7EE6-4342-B048-85BDC9FD1C3A}</a:tableStyleId>
              </a:tblPr>
              <a:tblGrid>
                <a:gridCol w="1127727">
                  <a:extLst>
                    <a:ext uri="{9D8B030D-6E8A-4147-A177-3AD203B41FA5}">
                      <a16:colId xmlns:a16="http://schemas.microsoft.com/office/drawing/2014/main" val="1423043570"/>
                    </a:ext>
                  </a:extLst>
                </a:gridCol>
                <a:gridCol w="825300">
                  <a:extLst>
                    <a:ext uri="{9D8B030D-6E8A-4147-A177-3AD203B41FA5}">
                      <a16:colId xmlns:a16="http://schemas.microsoft.com/office/drawing/2014/main" val="1220828683"/>
                    </a:ext>
                  </a:extLst>
                </a:gridCol>
                <a:gridCol w="1184988">
                  <a:extLst>
                    <a:ext uri="{9D8B030D-6E8A-4147-A177-3AD203B41FA5}">
                      <a16:colId xmlns:a16="http://schemas.microsoft.com/office/drawing/2014/main" val="3118680057"/>
                    </a:ext>
                  </a:extLst>
                </a:gridCol>
                <a:gridCol w="1511559">
                  <a:extLst>
                    <a:ext uri="{9D8B030D-6E8A-4147-A177-3AD203B41FA5}">
                      <a16:colId xmlns:a16="http://schemas.microsoft.com/office/drawing/2014/main" val="2224786376"/>
                    </a:ext>
                  </a:extLst>
                </a:gridCol>
                <a:gridCol w="1091682">
                  <a:extLst>
                    <a:ext uri="{9D8B030D-6E8A-4147-A177-3AD203B41FA5}">
                      <a16:colId xmlns:a16="http://schemas.microsoft.com/office/drawing/2014/main" val="2699904339"/>
                    </a:ext>
                  </a:extLst>
                </a:gridCol>
                <a:gridCol w="1119673">
                  <a:extLst>
                    <a:ext uri="{9D8B030D-6E8A-4147-A177-3AD203B41FA5}">
                      <a16:colId xmlns:a16="http://schemas.microsoft.com/office/drawing/2014/main" val="2363385946"/>
                    </a:ext>
                  </a:extLst>
                </a:gridCol>
              </a:tblGrid>
              <a:tr h="305940">
                <a:tc gridSpan="6">
                  <a:txBody>
                    <a:bodyPr/>
                    <a:lstStyle/>
                    <a:p>
                      <a:pPr algn="ctr"/>
                      <a:r>
                        <a:rPr lang="en-US" sz="1600" dirty="0">
                          <a:solidFill>
                            <a:srgbClr val="1A3660"/>
                          </a:solidFill>
                        </a:rPr>
                        <a:t>SUPPLEMENT FACTS</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7381999"/>
                  </a:ext>
                </a:extLst>
              </a:tr>
              <a:tr h="531931">
                <a:tc>
                  <a:txBody>
                    <a:bodyPr/>
                    <a:lstStyle/>
                    <a:p>
                      <a:pPr algn="ctr"/>
                      <a:r>
                        <a:rPr lang="en-US" sz="1200" b="1" dirty="0">
                          <a:solidFill>
                            <a:schemeClr val="bg1"/>
                          </a:solidFill>
                        </a:rPr>
                        <a:t>Ingredients</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algn="ctr"/>
                      <a:r>
                        <a:rPr lang="en-US" sz="1200" b="1" dirty="0">
                          <a:solidFill>
                            <a:schemeClr val="bg1"/>
                          </a:solidFill>
                        </a:rPr>
                        <a:t>Amount per Serving</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algn="ctr"/>
                      <a:r>
                        <a:rPr lang="en-US" sz="1200" b="1" dirty="0">
                          <a:solidFill>
                            <a:schemeClr val="bg1"/>
                          </a:solidFill>
                        </a:rPr>
                        <a:t>% Daily Value</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Ingredients</a:t>
                      </a:r>
                    </a:p>
                    <a:p>
                      <a:pPr algn="ctr"/>
                      <a:endParaRPr lang="en-US" sz="1200" b="1" dirty="0">
                        <a:solidFill>
                          <a:schemeClr val="bg1"/>
                        </a:solidFill>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Amount per Serving</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Daily Value</a:t>
                      </a:r>
                    </a:p>
                  </a:txBody>
                  <a:tcPr marT="0" marB="0">
                    <a:lnT w="12700" cap="flat" cmpd="sng" algn="ctr">
                      <a:solidFill>
                        <a:schemeClr val="tx1"/>
                      </a:solidFill>
                      <a:prstDash val="solid"/>
                      <a:round/>
                      <a:headEnd type="none" w="med" len="med"/>
                      <a:tailEnd type="none" w="med" len="med"/>
                    </a:lnT>
                    <a:solidFill>
                      <a:srgbClr val="1A3660"/>
                    </a:solidFill>
                  </a:tcPr>
                </a:tc>
                <a:extLst>
                  <a:ext uri="{0D108BD9-81ED-4DB2-BD59-A6C34878D82A}">
                    <a16:rowId xmlns:a16="http://schemas.microsoft.com/office/drawing/2014/main" val="1196146265"/>
                  </a:ext>
                </a:extLst>
              </a:tr>
              <a:tr h="231762">
                <a:tc>
                  <a:txBody>
                    <a:bodyPr/>
                    <a:lstStyle/>
                    <a:p>
                      <a:pPr algn="ctr"/>
                      <a:r>
                        <a:rPr lang="en-US" sz="1200" dirty="0"/>
                        <a:t>Vitamin C</a:t>
                      </a:r>
                    </a:p>
                  </a:txBody>
                  <a:tcPr marT="0" marB="0">
                    <a:solidFill>
                      <a:schemeClr val="bg1"/>
                    </a:solidFill>
                  </a:tcPr>
                </a:tc>
                <a:tc>
                  <a:txBody>
                    <a:bodyPr/>
                    <a:lstStyle/>
                    <a:p>
                      <a:pPr algn="ctr"/>
                      <a:r>
                        <a:rPr lang="en-US" sz="1200" dirty="0"/>
                        <a:t>100 mg</a:t>
                      </a:r>
                    </a:p>
                  </a:txBody>
                  <a:tcPr marT="0" marB="0">
                    <a:solidFill>
                      <a:schemeClr val="bg1"/>
                    </a:solidFill>
                  </a:tcPr>
                </a:tc>
                <a:tc>
                  <a:txBody>
                    <a:bodyPr/>
                    <a:lstStyle/>
                    <a:p>
                      <a:pPr algn="ctr"/>
                      <a:r>
                        <a:rPr lang="en-US" sz="1200" dirty="0"/>
                        <a:t>111.11</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Magnesium Oxide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60 mg</a:t>
                      </a:r>
                    </a:p>
                  </a:txBody>
                  <a:tcPr marT="0" marB="0">
                    <a:solidFill>
                      <a:schemeClr val="bg1"/>
                    </a:solidFill>
                  </a:tcPr>
                </a:tc>
                <a:tc>
                  <a:txBody>
                    <a:bodyPr/>
                    <a:lstStyle/>
                    <a:p>
                      <a:pPr algn="ctr"/>
                      <a:r>
                        <a:rPr lang="en-US" sz="1200" dirty="0"/>
                        <a:t>14.28</a:t>
                      </a:r>
                    </a:p>
                  </a:txBody>
                  <a:tcPr marT="0" marB="0">
                    <a:solidFill>
                      <a:schemeClr val="bg1"/>
                    </a:solidFill>
                  </a:tcPr>
                </a:tc>
                <a:extLst>
                  <a:ext uri="{0D108BD9-81ED-4DB2-BD59-A6C34878D82A}">
                    <a16:rowId xmlns:a16="http://schemas.microsoft.com/office/drawing/2014/main" val="529307687"/>
                  </a:ext>
                </a:extLst>
              </a:tr>
              <a:tr h="233265">
                <a:tc>
                  <a:txBody>
                    <a:bodyPr/>
                    <a:lstStyle/>
                    <a:p>
                      <a:pPr algn="ctr"/>
                      <a:r>
                        <a:rPr lang="en-US" sz="1200" dirty="0">
                          <a:solidFill>
                            <a:schemeClr val="bg1"/>
                          </a:solidFill>
                        </a:rPr>
                        <a:t>Vitamin E</a:t>
                      </a:r>
                    </a:p>
                  </a:txBody>
                  <a:tcPr marT="0" marB="0">
                    <a:solidFill>
                      <a:srgbClr val="1A3660"/>
                    </a:solidFill>
                  </a:tcPr>
                </a:tc>
                <a:tc>
                  <a:txBody>
                    <a:bodyPr/>
                    <a:lstStyle/>
                    <a:p>
                      <a:pPr algn="ctr"/>
                      <a:r>
                        <a:rPr lang="en-US" sz="1200" dirty="0">
                          <a:solidFill>
                            <a:schemeClr val="bg1"/>
                          </a:solidFill>
                        </a:rPr>
                        <a:t>150 IU</a:t>
                      </a:r>
                    </a:p>
                  </a:txBody>
                  <a:tcPr marT="0" marB="0">
                    <a:solidFill>
                      <a:srgbClr val="1A3660"/>
                    </a:solidFill>
                  </a:tcPr>
                </a:tc>
                <a:tc>
                  <a:txBody>
                    <a:bodyPr/>
                    <a:lstStyle/>
                    <a:p>
                      <a:pPr algn="ctr"/>
                      <a:r>
                        <a:rPr lang="en-US" sz="1200" dirty="0">
                          <a:solidFill>
                            <a:schemeClr val="bg1"/>
                          </a:solidFill>
                        </a:rPr>
                        <a:t>450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Glutathione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2.5 mg</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408023289"/>
                  </a:ext>
                </a:extLst>
              </a:tr>
              <a:tr h="167536">
                <a:tc>
                  <a:txBody>
                    <a:bodyPr/>
                    <a:lstStyle/>
                    <a:p>
                      <a:pPr algn="ctr"/>
                      <a:r>
                        <a:rPr lang="en-US" sz="1200" dirty="0"/>
                        <a:t>Vitamin D3</a:t>
                      </a:r>
                    </a:p>
                  </a:txBody>
                  <a:tcPr marT="0" marB="0">
                    <a:solidFill>
                      <a:schemeClr val="bg1"/>
                    </a:solidFill>
                  </a:tcPr>
                </a:tc>
                <a:tc>
                  <a:txBody>
                    <a:bodyPr/>
                    <a:lstStyle/>
                    <a:p>
                      <a:pPr algn="ctr"/>
                      <a:r>
                        <a:rPr lang="en-US" sz="1200" dirty="0"/>
                        <a:t>600 IU</a:t>
                      </a:r>
                    </a:p>
                  </a:txBody>
                  <a:tcPr marT="0" marB="0">
                    <a:solidFill>
                      <a:schemeClr val="bg1"/>
                    </a:solidFill>
                  </a:tcPr>
                </a:tc>
                <a:tc>
                  <a:txBody>
                    <a:bodyPr/>
                    <a:lstStyle/>
                    <a:p>
                      <a:pPr algn="ctr"/>
                      <a:r>
                        <a:rPr lang="en-US" sz="1200" dirty="0"/>
                        <a:t>75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Iron (as fumarate)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6 mg</a:t>
                      </a:r>
                    </a:p>
                  </a:txBody>
                  <a:tcPr marT="0" marB="0">
                    <a:solidFill>
                      <a:schemeClr val="bg1"/>
                    </a:solidFill>
                  </a:tcPr>
                </a:tc>
                <a:tc>
                  <a:txBody>
                    <a:bodyPr/>
                    <a:lstStyle/>
                    <a:p>
                      <a:pPr algn="ctr"/>
                      <a:r>
                        <a:rPr lang="en-US" sz="1200" dirty="0"/>
                        <a:t>33</a:t>
                      </a:r>
                    </a:p>
                  </a:txBody>
                  <a:tcPr marT="0" marB="0">
                    <a:solidFill>
                      <a:schemeClr val="bg1"/>
                    </a:solidFill>
                  </a:tcPr>
                </a:tc>
                <a:extLst>
                  <a:ext uri="{0D108BD9-81ED-4DB2-BD59-A6C34878D82A}">
                    <a16:rowId xmlns:a16="http://schemas.microsoft.com/office/drawing/2014/main" val="1595032204"/>
                  </a:ext>
                </a:extLst>
              </a:tr>
              <a:tr h="205274">
                <a:tc>
                  <a:txBody>
                    <a:bodyPr/>
                    <a:lstStyle/>
                    <a:p>
                      <a:pPr algn="ctr"/>
                      <a:r>
                        <a:rPr lang="en-US" sz="1200" dirty="0">
                          <a:solidFill>
                            <a:schemeClr val="bg1"/>
                          </a:solidFill>
                        </a:rPr>
                        <a:t>Vitamin B1</a:t>
                      </a:r>
                    </a:p>
                  </a:txBody>
                  <a:tcPr marT="0" marB="0">
                    <a:solidFill>
                      <a:srgbClr val="1A3660"/>
                    </a:solidFill>
                  </a:tcPr>
                </a:tc>
                <a:tc>
                  <a:txBody>
                    <a:bodyPr/>
                    <a:lstStyle/>
                    <a:p>
                      <a:pPr algn="ctr"/>
                      <a:r>
                        <a:rPr lang="en-US" sz="1200" dirty="0">
                          <a:solidFill>
                            <a:schemeClr val="bg1"/>
                          </a:solidFill>
                        </a:rPr>
                        <a:t>12 mg</a:t>
                      </a:r>
                    </a:p>
                  </a:txBody>
                  <a:tcPr marT="0" marB="0">
                    <a:solidFill>
                      <a:srgbClr val="1A3660"/>
                    </a:solidFill>
                  </a:tcPr>
                </a:tc>
                <a:tc>
                  <a:txBody>
                    <a:bodyPr/>
                    <a:lstStyle/>
                    <a:p>
                      <a:pPr algn="ctr"/>
                      <a:r>
                        <a:rPr lang="en-US" sz="1200" dirty="0">
                          <a:solidFill>
                            <a:schemeClr val="bg1"/>
                          </a:solidFill>
                        </a:rPr>
                        <a:t>1000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Copper Gluconate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 mg</a:t>
                      </a:r>
                    </a:p>
                  </a:txBody>
                  <a:tcPr marT="0" marB="0">
                    <a:solidFill>
                      <a:srgbClr val="1A3660"/>
                    </a:solidFill>
                  </a:tcPr>
                </a:tc>
                <a:tc>
                  <a:txBody>
                    <a:bodyPr/>
                    <a:lstStyle/>
                    <a:p>
                      <a:pPr algn="ctr"/>
                      <a:r>
                        <a:rPr lang="en-US" sz="1200" dirty="0">
                          <a:solidFill>
                            <a:schemeClr val="bg1"/>
                          </a:solidFill>
                        </a:rPr>
                        <a:t>111</a:t>
                      </a:r>
                    </a:p>
                  </a:txBody>
                  <a:tcPr marT="0" marB="0">
                    <a:solidFill>
                      <a:srgbClr val="1A3660"/>
                    </a:solidFill>
                  </a:tcPr>
                </a:tc>
                <a:extLst>
                  <a:ext uri="{0D108BD9-81ED-4DB2-BD59-A6C34878D82A}">
                    <a16:rowId xmlns:a16="http://schemas.microsoft.com/office/drawing/2014/main" val="873172282"/>
                  </a:ext>
                </a:extLst>
              </a:tr>
              <a:tr h="195943">
                <a:tc>
                  <a:txBody>
                    <a:bodyPr/>
                    <a:lstStyle/>
                    <a:p>
                      <a:pPr algn="ctr"/>
                      <a:r>
                        <a:rPr lang="en-US" sz="1200" dirty="0"/>
                        <a:t>Vitamin B2</a:t>
                      </a:r>
                    </a:p>
                  </a:txBody>
                  <a:tcPr marT="0" marB="0">
                    <a:solidFill>
                      <a:schemeClr val="bg1"/>
                    </a:solidFill>
                  </a:tcPr>
                </a:tc>
                <a:tc>
                  <a:txBody>
                    <a:bodyPr/>
                    <a:lstStyle/>
                    <a:p>
                      <a:pPr algn="ctr"/>
                      <a:r>
                        <a:rPr lang="en-US" sz="1200" dirty="0"/>
                        <a:t>5 mg</a:t>
                      </a:r>
                    </a:p>
                  </a:txBody>
                  <a:tcPr marT="0" marB="0">
                    <a:solidFill>
                      <a:schemeClr val="bg1"/>
                    </a:solidFill>
                  </a:tcPr>
                </a:tc>
                <a:tc>
                  <a:txBody>
                    <a:bodyPr/>
                    <a:lstStyle/>
                    <a:p>
                      <a:pPr algn="ctr"/>
                      <a:r>
                        <a:rPr lang="en-US" sz="1200" dirty="0"/>
                        <a:t>385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L-Carnitine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200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005507945"/>
                  </a:ext>
                </a:extLst>
              </a:tr>
              <a:tr h="82109">
                <a:tc>
                  <a:txBody>
                    <a:bodyPr/>
                    <a:lstStyle/>
                    <a:p>
                      <a:pPr algn="ctr"/>
                      <a:r>
                        <a:rPr lang="en-US" sz="1200" dirty="0">
                          <a:solidFill>
                            <a:schemeClr val="bg1"/>
                          </a:solidFill>
                        </a:rPr>
                        <a:t>Vitamin B6</a:t>
                      </a:r>
                    </a:p>
                  </a:txBody>
                  <a:tcPr marT="0" marB="0">
                    <a:solidFill>
                      <a:srgbClr val="1A3660"/>
                    </a:solidFill>
                  </a:tcPr>
                </a:tc>
                <a:tc>
                  <a:txBody>
                    <a:bodyPr/>
                    <a:lstStyle/>
                    <a:p>
                      <a:pPr algn="ctr"/>
                      <a:r>
                        <a:rPr lang="en-US" sz="1200" dirty="0">
                          <a:solidFill>
                            <a:schemeClr val="bg1"/>
                          </a:solidFill>
                        </a:rPr>
                        <a:t>10 mg</a:t>
                      </a:r>
                    </a:p>
                  </a:txBody>
                  <a:tcPr marT="0" marB="0">
                    <a:solidFill>
                      <a:srgbClr val="1A3660"/>
                    </a:solidFill>
                  </a:tcPr>
                </a:tc>
                <a:tc>
                  <a:txBody>
                    <a:bodyPr/>
                    <a:lstStyle/>
                    <a:p>
                      <a:pPr algn="ctr"/>
                      <a:r>
                        <a:rPr lang="en-US" sz="1200" dirty="0">
                          <a:solidFill>
                            <a:schemeClr val="bg1"/>
                          </a:solidFill>
                        </a:rPr>
                        <a:t>588</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Manganese (as Gluconate)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2 mg</a:t>
                      </a:r>
                    </a:p>
                  </a:txBody>
                  <a:tcPr marT="0" marB="0">
                    <a:solidFill>
                      <a:srgbClr val="1A3660"/>
                    </a:solidFill>
                  </a:tcPr>
                </a:tc>
                <a:tc>
                  <a:txBody>
                    <a:bodyPr/>
                    <a:lstStyle/>
                    <a:p>
                      <a:pPr algn="ctr"/>
                      <a:r>
                        <a:rPr lang="en-US" sz="1200" dirty="0">
                          <a:solidFill>
                            <a:schemeClr val="bg1"/>
                          </a:solidFill>
                        </a:rPr>
                        <a:t>87</a:t>
                      </a:r>
                    </a:p>
                  </a:txBody>
                  <a:tcPr marT="0" marB="0">
                    <a:solidFill>
                      <a:srgbClr val="1A3660"/>
                    </a:solidFill>
                  </a:tcPr>
                </a:tc>
                <a:extLst>
                  <a:ext uri="{0D108BD9-81ED-4DB2-BD59-A6C34878D82A}">
                    <a16:rowId xmlns:a16="http://schemas.microsoft.com/office/drawing/2014/main" val="3096514340"/>
                  </a:ext>
                </a:extLst>
              </a:tr>
              <a:tr h="203407">
                <a:tc>
                  <a:txBody>
                    <a:bodyPr/>
                    <a:lstStyle/>
                    <a:p>
                      <a:pPr algn="ctr"/>
                      <a:r>
                        <a:rPr lang="en-US" sz="1200" dirty="0"/>
                        <a:t>Vitamin B12</a:t>
                      </a:r>
                    </a:p>
                  </a:txBody>
                  <a:tcPr marT="0" marB="0">
                    <a:solidFill>
                      <a:schemeClr val="bg1"/>
                    </a:solidFill>
                  </a:tcPr>
                </a:tc>
                <a:tc>
                  <a:txBody>
                    <a:bodyPr/>
                    <a:lstStyle/>
                    <a:p>
                      <a:pPr algn="ctr"/>
                      <a:r>
                        <a:rPr lang="en-US" sz="1200" dirty="0"/>
                        <a:t>0.075 mg</a:t>
                      </a:r>
                    </a:p>
                  </a:txBody>
                  <a:tcPr marT="0" marB="0">
                    <a:solidFill>
                      <a:schemeClr val="bg1"/>
                    </a:solidFill>
                  </a:tcPr>
                </a:tc>
                <a:tc>
                  <a:txBody>
                    <a:bodyPr/>
                    <a:lstStyle/>
                    <a:p>
                      <a:pPr algn="ctr"/>
                      <a:r>
                        <a:rPr lang="en-US" sz="1200" dirty="0"/>
                        <a:t>3125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Chromium</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0.05 mg</a:t>
                      </a:r>
                    </a:p>
                  </a:txBody>
                  <a:tcPr marT="0" marB="0">
                    <a:solidFill>
                      <a:schemeClr val="bg1"/>
                    </a:solidFill>
                  </a:tcPr>
                </a:tc>
                <a:tc>
                  <a:txBody>
                    <a:bodyPr/>
                    <a:lstStyle/>
                    <a:p>
                      <a:pPr algn="ctr"/>
                      <a:r>
                        <a:rPr lang="en-US" sz="1200" dirty="0"/>
                        <a:t>143</a:t>
                      </a:r>
                    </a:p>
                  </a:txBody>
                  <a:tcPr marT="0" marB="0">
                    <a:solidFill>
                      <a:schemeClr val="bg1"/>
                    </a:solidFill>
                  </a:tcPr>
                </a:tc>
                <a:extLst>
                  <a:ext uri="{0D108BD9-81ED-4DB2-BD59-A6C34878D82A}">
                    <a16:rowId xmlns:a16="http://schemas.microsoft.com/office/drawing/2014/main" val="1598322414"/>
                  </a:ext>
                </a:extLst>
              </a:tr>
              <a:tr h="251927">
                <a:tc>
                  <a:txBody>
                    <a:bodyPr/>
                    <a:lstStyle/>
                    <a:p>
                      <a:pPr algn="ctr"/>
                      <a:r>
                        <a:rPr lang="en-US" sz="1200" dirty="0">
                          <a:solidFill>
                            <a:schemeClr val="bg1"/>
                          </a:solidFill>
                        </a:rPr>
                        <a:t>Folic Acid</a:t>
                      </a:r>
                    </a:p>
                  </a:txBody>
                  <a:tcPr marT="0" marB="0">
                    <a:solidFill>
                      <a:srgbClr val="1A3660"/>
                    </a:solidFill>
                  </a:tcPr>
                </a:tc>
                <a:tc>
                  <a:txBody>
                    <a:bodyPr/>
                    <a:lstStyle/>
                    <a:p>
                      <a:pPr algn="ctr"/>
                      <a:r>
                        <a:rPr lang="en-US" sz="1200" dirty="0">
                          <a:solidFill>
                            <a:schemeClr val="bg1"/>
                          </a:solidFill>
                        </a:rPr>
                        <a:t>0.4 mg</a:t>
                      </a:r>
                    </a:p>
                  </a:txBody>
                  <a:tcPr marT="0" marB="0">
                    <a:solidFill>
                      <a:srgbClr val="1A3660"/>
                    </a:solidFill>
                  </a:tcPr>
                </a:tc>
                <a:tc>
                  <a:txBody>
                    <a:bodyPr/>
                    <a:lstStyle/>
                    <a:p>
                      <a:pPr algn="ctr"/>
                      <a:r>
                        <a:rPr lang="en-US" sz="1200" dirty="0">
                          <a:solidFill>
                            <a:schemeClr val="bg1"/>
                          </a:solidFill>
                        </a:rPr>
                        <a:t>100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Coenzyme Q10</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15 mg </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421888562"/>
                  </a:ext>
                </a:extLst>
              </a:tr>
              <a:tr h="223934">
                <a:tc>
                  <a:txBody>
                    <a:bodyPr/>
                    <a:lstStyle/>
                    <a:p>
                      <a:pPr algn="ctr"/>
                      <a:r>
                        <a:rPr lang="en-US" sz="1200" dirty="0"/>
                        <a:t>Sodium Selenite</a:t>
                      </a:r>
                    </a:p>
                  </a:txBody>
                  <a:tcPr marT="0" marB="0">
                    <a:solidFill>
                      <a:schemeClr val="bg1"/>
                    </a:solidFill>
                  </a:tcPr>
                </a:tc>
                <a:tc>
                  <a:txBody>
                    <a:bodyPr/>
                    <a:lstStyle/>
                    <a:p>
                      <a:pPr algn="ctr"/>
                      <a:r>
                        <a:rPr lang="en-US" sz="1200" dirty="0"/>
                        <a:t>0.1 mg</a:t>
                      </a:r>
                    </a:p>
                  </a:txBody>
                  <a:tcPr marT="0" marB="0">
                    <a:solidFill>
                      <a:schemeClr val="bg1"/>
                    </a:solidFill>
                  </a:tcPr>
                </a:tc>
                <a:tc>
                  <a:txBody>
                    <a:bodyPr/>
                    <a:lstStyle/>
                    <a:p>
                      <a:pPr algn="ctr"/>
                      <a:r>
                        <a:rPr lang="en-US" sz="1200" dirty="0"/>
                        <a:t>181.82</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L-Arginine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10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132743343"/>
                  </a:ext>
                </a:extLst>
              </a:tr>
              <a:tr h="260937">
                <a:tc>
                  <a:txBody>
                    <a:bodyPr/>
                    <a:lstStyle/>
                    <a:p>
                      <a:pPr algn="ctr"/>
                      <a:r>
                        <a:rPr lang="en-US" sz="1200" dirty="0">
                          <a:solidFill>
                            <a:schemeClr val="bg1"/>
                          </a:solidFill>
                        </a:rPr>
                        <a:t>Zinc (as oxide)</a:t>
                      </a:r>
                    </a:p>
                  </a:txBody>
                  <a:tcPr marT="0" marB="0">
                    <a:solidFill>
                      <a:srgbClr val="1A3660"/>
                    </a:solidFill>
                  </a:tcPr>
                </a:tc>
                <a:tc>
                  <a:txBody>
                    <a:bodyPr/>
                    <a:lstStyle/>
                    <a:p>
                      <a:pPr algn="ctr"/>
                      <a:r>
                        <a:rPr lang="en-US" sz="1200" dirty="0">
                          <a:solidFill>
                            <a:schemeClr val="bg1"/>
                          </a:solidFill>
                        </a:rPr>
                        <a:t>15 mg</a:t>
                      </a:r>
                    </a:p>
                  </a:txBody>
                  <a:tcPr marT="0" marB="0">
                    <a:solidFill>
                      <a:srgbClr val="1A3660"/>
                    </a:solidFill>
                  </a:tcPr>
                </a:tc>
                <a:tc>
                  <a:txBody>
                    <a:bodyPr/>
                    <a:lstStyle/>
                    <a:p>
                      <a:pPr algn="ctr"/>
                      <a:r>
                        <a:rPr lang="en-US" sz="1200" dirty="0">
                          <a:solidFill>
                            <a:schemeClr val="bg1"/>
                          </a:solidFill>
                        </a:rPr>
                        <a:t>136.36</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Pantothenic acid</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10 mg</a:t>
                      </a:r>
                    </a:p>
                  </a:txBody>
                  <a:tcPr marT="0" marB="0">
                    <a:solidFill>
                      <a:srgbClr val="1A3660"/>
                    </a:solidFill>
                  </a:tcPr>
                </a:tc>
                <a:tc>
                  <a:txBody>
                    <a:bodyPr/>
                    <a:lstStyle/>
                    <a:p>
                      <a:pPr algn="ctr"/>
                      <a:r>
                        <a:rPr lang="en-US" sz="1200" dirty="0">
                          <a:solidFill>
                            <a:schemeClr val="bg1"/>
                          </a:solidFill>
                        </a:rPr>
                        <a:t>200</a:t>
                      </a:r>
                    </a:p>
                  </a:txBody>
                  <a:tcPr marT="0" marB="0">
                    <a:solidFill>
                      <a:srgbClr val="1A3660"/>
                    </a:solidFill>
                  </a:tcPr>
                </a:tc>
                <a:extLst>
                  <a:ext uri="{0D108BD9-81ED-4DB2-BD59-A6C34878D82A}">
                    <a16:rowId xmlns:a16="http://schemas.microsoft.com/office/drawing/2014/main" val="264385819"/>
                  </a:ext>
                </a:extLst>
              </a:tr>
              <a:tr h="223934">
                <a:tc>
                  <a:txBody>
                    <a:bodyPr/>
                    <a:lstStyle/>
                    <a:p>
                      <a:pPr algn="ctr"/>
                      <a:r>
                        <a:rPr lang="en-US" sz="1200" dirty="0"/>
                        <a:t>Niacin</a:t>
                      </a:r>
                    </a:p>
                  </a:txBody>
                  <a:tcPr marT="0" marB="0">
                    <a:solidFill>
                      <a:schemeClr val="bg1"/>
                    </a:solidFill>
                  </a:tcPr>
                </a:tc>
                <a:tc>
                  <a:txBody>
                    <a:bodyPr/>
                    <a:lstStyle/>
                    <a:p>
                      <a:pPr algn="ctr"/>
                      <a:r>
                        <a:rPr lang="en-US" sz="1200" dirty="0"/>
                        <a:t>20 mg</a:t>
                      </a:r>
                    </a:p>
                  </a:txBody>
                  <a:tcPr marT="0" marB="0">
                    <a:solidFill>
                      <a:schemeClr val="bg1"/>
                    </a:solidFill>
                  </a:tcPr>
                </a:tc>
                <a:tc>
                  <a:txBody>
                    <a:bodyPr/>
                    <a:lstStyle/>
                    <a:p>
                      <a:pPr algn="ctr"/>
                      <a:r>
                        <a:rPr lang="en-US" sz="1200" dirty="0"/>
                        <a:t>125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N-Acetyl-L-Cysteine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50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085185928"/>
                  </a:ext>
                </a:extLst>
              </a:tr>
              <a:tr h="214604">
                <a:tc>
                  <a:txBody>
                    <a:bodyPr/>
                    <a:lstStyle/>
                    <a:p>
                      <a:pPr algn="ctr"/>
                      <a:r>
                        <a:rPr lang="en-US" sz="1200" dirty="0">
                          <a:solidFill>
                            <a:schemeClr val="bg1"/>
                          </a:solidFill>
                        </a:rPr>
                        <a:t>Biotin</a:t>
                      </a:r>
                    </a:p>
                  </a:txBody>
                  <a:tcPr marT="0" marB="0">
                    <a:solidFill>
                      <a:srgbClr val="1A3660"/>
                    </a:solidFill>
                  </a:tcPr>
                </a:tc>
                <a:tc>
                  <a:txBody>
                    <a:bodyPr/>
                    <a:lstStyle/>
                    <a:p>
                      <a:pPr algn="ctr"/>
                      <a:r>
                        <a:rPr lang="en-US" sz="1200" dirty="0">
                          <a:solidFill>
                            <a:schemeClr val="bg1"/>
                          </a:solidFill>
                        </a:rPr>
                        <a:t>0.15 mg</a:t>
                      </a:r>
                    </a:p>
                  </a:txBody>
                  <a:tcPr marT="0" marB="0">
                    <a:solidFill>
                      <a:srgbClr val="1A3660"/>
                    </a:solidFill>
                  </a:tcPr>
                </a:tc>
                <a:tc>
                  <a:txBody>
                    <a:bodyPr/>
                    <a:lstStyle/>
                    <a:p>
                      <a:pPr algn="ctr"/>
                      <a:r>
                        <a:rPr lang="en-US" sz="1200" dirty="0">
                          <a:solidFill>
                            <a:schemeClr val="bg1"/>
                          </a:solidFill>
                        </a:rPr>
                        <a:t>500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Lycopene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4 mg</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1956142168"/>
                  </a:ext>
                </a:extLst>
              </a:tr>
              <a:tr h="222069">
                <a:tc>
                  <a:txBody>
                    <a:bodyPr/>
                    <a:lstStyle/>
                    <a:p>
                      <a:pPr algn="ctr"/>
                      <a:r>
                        <a:rPr lang="en-US" sz="1200" dirty="0"/>
                        <a:t>Inositol</a:t>
                      </a:r>
                    </a:p>
                  </a:txBody>
                  <a:tcPr marT="0" marB="0">
                    <a:solidFill>
                      <a:schemeClr val="bg1"/>
                    </a:solidFill>
                  </a:tcPr>
                </a:tc>
                <a:tc>
                  <a:txBody>
                    <a:bodyPr/>
                    <a:lstStyle/>
                    <a:p>
                      <a:pPr algn="ctr"/>
                      <a:r>
                        <a:rPr lang="en-US" sz="1200" dirty="0"/>
                        <a:t>40 mg</a:t>
                      </a:r>
                    </a:p>
                  </a:txBody>
                  <a:tcPr marT="0" marB="0">
                    <a:solidFill>
                      <a:schemeClr val="bg1"/>
                    </a:solidFill>
                  </a:tcPr>
                </a:tc>
                <a:tc>
                  <a:txBody>
                    <a:bodyPr/>
                    <a:lstStyle/>
                    <a:p>
                      <a:pPr algn="ctr"/>
                      <a:r>
                        <a:rPr lang="en-US" sz="1200" dirty="0"/>
                        <a:t>*</a:t>
                      </a:r>
                    </a:p>
                  </a:txBody>
                  <a:tcPr marT="0" marB="0">
                    <a:lnR w="12700" cap="flat" cmpd="sng" algn="ctr">
                      <a:solidFill>
                        <a:schemeClr val="tx1"/>
                      </a:solidFill>
                      <a:prstDash val="solid"/>
                      <a:round/>
                      <a:headEnd type="none" w="med" len="med"/>
                      <a:tailEnd type="none" w="med" len="med"/>
                    </a:lnR>
                    <a:solidFill>
                      <a:schemeClr val="bg1"/>
                    </a:solidFill>
                  </a:tcPr>
                </a:tc>
                <a:tc rowSpan="2">
                  <a:txBody>
                    <a:bodyPr/>
                    <a:lstStyle/>
                    <a:p>
                      <a:pPr algn="ctr"/>
                      <a:r>
                        <a:rPr lang="en-US" sz="1200" dirty="0"/>
                        <a:t>Siberian Ginseng root extract</a:t>
                      </a:r>
                    </a:p>
                  </a:txBody>
                  <a:tcPr marT="0" marB="0">
                    <a:lnL w="12700" cap="flat" cmpd="sng" algn="ctr">
                      <a:solidFill>
                        <a:schemeClr val="tx1"/>
                      </a:solidFill>
                      <a:prstDash val="solid"/>
                      <a:round/>
                      <a:headEnd type="none" w="med" len="med"/>
                      <a:tailEnd type="none" w="med" len="med"/>
                    </a:lnL>
                    <a:solidFill>
                      <a:schemeClr val="bg1"/>
                    </a:solidFill>
                  </a:tcPr>
                </a:tc>
                <a:tc rowSpan="2">
                  <a:txBody>
                    <a:bodyPr/>
                    <a:lstStyle/>
                    <a:p>
                      <a:pPr algn="ctr"/>
                      <a:r>
                        <a:rPr lang="en-US" sz="1200" dirty="0"/>
                        <a:t>30 mg</a:t>
                      </a:r>
                    </a:p>
                  </a:txBody>
                  <a:tcPr marT="0" marB="0">
                    <a:solidFill>
                      <a:schemeClr val="bg1"/>
                    </a:solidFill>
                  </a:tcPr>
                </a:tc>
                <a:tc rowSpan="2">
                  <a:txBody>
                    <a:bodyPr/>
                    <a:lstStyle/>
                    <a:p>
                      <a:pPr algn="ctr"/>
                      <a:r>
                        <a:rPr lang="en-US" sz="1200" dirty="0"/>
                        <a:t>*</a:t>
                      </a:r>
                    </a:p>
                  </a:txBody>
                  <a:tcPr marT="0" marB="0">
                    <a:solidFill>
                      <a:schemeClr val="bg1"/>
                    </a:solidFill>
                  </a:tcPr>
                </a:tc>
                <a:extLst>
                  <a:ext uri="{0D108BD9-81ED-4DB2-BD59-A6C34878D82A}">
                    <a16:rowId xmlns:a16="http://schemas.microsoft.com/office/drawing/2014/main" val="2228903047"/>
                  </a:ext>
                </a:extLst>
              </a:tr>
              <a:tr h="370840">
                <a:tc>
                  <a:txBody>
                    <a:bodyPr/>
                    <a:lstStyle/>
                    <a:p>
                      <a:pPr algn="ctr"/>
                      <a:r>
                        <a:rPr lang="en-US" sz="1200" dirty="0">
                          <a:solidFill>
                            <a:schemeClr val="bg1"/>
                          </a:solidFill>
                        </a:rPr>
                        <a:t>Vitamin A</a:t>
                      </a:r>
                    </a:p>
                  </a:txBody>
                  <a:tcPr marT="0" marB="0">
                    <a:solidFill>
                      <a:srgbClr val="1A3660"/>
                    </a:solidFill>
                  </a:tcPr>
                </a:tc>
                <a:tc>
                  <a:txBody>
                    <a:bodyPr/>
                    <a:lstStyle/>
                    <a:p>
                      <a:pPr algn="ctr"/>
                      <a:r>
                        <a:rPr lang="en-US" sz="1200" dirty="0">
                          <a:solidFill>
                            <a:schemeClr val="bg1"/>
                          </a:solidFill>
                        </a:rPr>
                        <a:t>5000 IU</a:t>
                      </a:r>
                    </a:p>
                  </a:txBody>
                  <a:tcPr marT="0" marB="0">
                    <a:solidFill>
                      <a:srgbClr val="1A3660"/>
                    </a:solidFill>
                  </a:tcPr>
                </a:tc>
                <a:tc>
                  <a:txBody>
                    <a:bodyPr/>
                    <a:lstStyle/>
                    <a:p>
                      <a:pPr algn="ctr"/>
                      <a:r>
                        <a:rPr lang="en-US" sz="1200" dirty="0">
                          <a:solidFill>
                            <a:schemeClr val="bg1"/>
                          </a:solidFill>
                        </a:rPr>
                        <a:t>167</a:t>
                      </a:r>
                    </a:p>
                  </a:txBody>
                  <a:tcPr marT="0" marB="0">
                    <a:lnR w="12700" cap="flat" cmpd="sng" algn="ctr">
                      <a:solidFill>
                        <a:schemeClr val="tx1"/>
                      </a:solidFill>
                      <a:prstDash val="solid"/>
                      <a:round/>
                      <a:headEnd type="none" w="med" len="med"/>
                      <a:tailEnd type="none" w="med" len="med"/>
                    </a:lnR>
                    <a:solidFill>
                      <a:srgbClr val="1A3660"/>
                    </a:solidFill>
                  </a:tcPr>
                </a:tc>
                <a:tc vMerge="1">
                  <a:txBody>
                    <a:bodyPr/>
                    <a:lstStyle/>
                    <a:p>
                      <a:pPr algn="ctr"/>
                      <a:endParaRPr lang="en-US" sz="1200" dirty="0"/>
                    </a:p>
                  </a:txBody>
                  <a:tcPr marT="0" marB="0">
                    <a:lnL w="12700" cap="flat" cmpd="sng" algn="ctr">
                      <a:solidFill>
                        <a:schemeClr val="tx1"/>
                      </a:solidFill>
                      <a:prstDash val="solid"/>
                      <a:round/>
                      <a:headEnd type="none" w="med" len="med"/>
                      <a:tailEnd type="none" w="med" len="med"/>
                    </a:lnL>
                    <a:solidFill>
                      <a:srgbClr val="F29593"/>
                    </a:solidFill>
                  </a:tcPr>
                </a:tc>
                <a:tc vMerge="1">
                  <a:txBody>
                    <a:bodyPr/>
                    <a:lstStyle/>
                    <a:p>
                      <a:pPr algn="ctr"/>
                      <a:endParaRPr lang="en-US" sz="1200" dirty="0"/>
                    </a:p>
                  </a:txBody>
                  <a:tcPr marT="0" marB="0">
                    <a:solidFill>
                      <a:srgbClr val="F29593"/>
                    </a:solidFill>
                  </a:tcPr>
                </a:tc>
                <a:tc vMerge="1">
                  <a:txBody>
                    <a:bodyPr/>
                    <a:lstStyle/>
                    <a:p>
                      <a:pPr algn="ctr"/>
                      <a:endParaRPr lang="en-US" sz="1200" dirty="0"/>
                    </a:p>
                  </a:txBody>
                  <a:tcPr marT="0" marB="0">
                    <a:solidFill>
                      <a:srgbClr val="F29593"/>
                    </a:solidFill>
                  </a:tcPr>
                </a:tc>
                <a:extLst>
                  <a:ext uri="{0D108BD9-81ED-4DB2-BD59-A6C34878D82A}">
                    <a16:rowId xmlns:a16="http://schemas.microsoft.com/office/drawing/2014/main" val="3784098851"/>
                  </a:ext>
                </a:extLst>
              </a:tr>
            </a:tbl>
          </a:graphicData>
        </a:graphic>
      </p:graphicFrame>
      <p:pic>
        <p:nvPicPr>
          <p:cNvPr id="6" name="Picture 5">
            <a:extLst>
              <a:ext uri="{FF2B5EF4-FFF2-40B4-BE49-F238E27FC236}">
                <a16:creationId xmlns:a16="http://schemas.microsoft.com/office/drawing/2014/main" id="{7DE12905-3381-4FEF-80A9-A8C5138E3BE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65943" y="533214"/>
            <a:ext cx="4860114" cy="1162487"/>
          </a:xfrm>
          <a:prstGeom prst="rect">
            <a:avLst/>
          </a:prstGeom>
        </p:spPr>
      </p:pic>
      <p:sp>
        <p:nvSpPr>
          <p:cNvPr id="2" name="TextBox 1">
            <a:extLst>
              <a:ext uri="{FF2B5EF4-FFF2-40B4-BE49-F238E27FC236}">
                <a16:creationId xmlns:a16="http://schemas.microsoft.com/office/drawing/2014/main" id="{6309DDB5-1D05-42DA-ABCC-B653B5257C8B}"/>
              </a:ext>
            </a:extLst>
          </p:cNvPr>
          <p:cNvSpPr txBox="1"/>
          <p:nvPr/>
        </p:nvSpPr>
        <p:spPr>
          <a:xfrm>
            <a:off x="4077477" y="2868724"/>
            <a:ext cx="7324531"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Sperigen® is a nutritional supplement designed for: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Supporting reproductive health in men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Protecting the cells (and especially sperms) from oxidative stress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Regulating the hormonal activities  </a:t>
            </a:r>
          </a:p>
        </p:txBody>
      </p:sp>
      <p:pic>
        <p:nvPicPr>
          <p:cNvPr id="5" name="Graphic 4" descr="Medicine with solid fill">
            <a:extLst>
              <a:ext uri="{FF2B5EF4-FFF2-40B4-BE49-F238E27FC236}">
                <a16:creationId xmlns:a16="http://schemas.microsoft.com/office/drawing/2014/main" id="{D1E520B7-1CC8-4887-A970-1DAA39C81C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85826" y="4902664"/>
            <a:ext cx="914400" cy="914400"/>
          </a:xfrm>
          <a:prstGeom prst="rect">
            <a:avLst/>
          </a:prstGeom>
        </p:spPr>
      </p:pic>
      <p:sp>
        <p:nvSpPr>
          <p:cNvPr id="8" name="Freeform 49">
            <a:extLst>
              <a:ext uri="{FF2B5EF4-FFF2-40B4-BE49-F238E27FC236}">
                <a16:creationId xmlns:a16="http://schemas.microsoft.com/office/drawing/2014/main" id="{5B8F6159-7D38-45BF-BE15-FCE9F1868579}"/>
              </a:ext>
            </a:extLst>
          </p:cNvPr>
          <p:cNvSpPr>
            <a:spLocks noChangeAspect="1"/>
          </p:cNvSpPr>
          <p:nvPr/>
        </p:nvSpPr>
        <p:spPr>
          <a:xfrm>
            <a:off x="8311684" y="4912817"/>
            <a:ext cx="731426" cy="731426"/>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1A36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1A3660"/>
              </a:solidFill>
              <a:effectLst/>
              <a:uLnTx/>
              <a:uFillTx/>
              <a:latin typeface="Arial"/>
              <a:ea typeface="맑은 고딕" panose="020B0503020000020004" pitchFamily="34" charset="-127"/>
              <a:cs typeface="+mn-cs"/>
            </a:endParaRPr>
          </a:p>
        </p:txBody>
      </p:sp>
      <p:sp>
        <p:nvSpPr>
          <p:cNvPr id="7" name="TextBox 6">
            <a:extLst>
              <a:ext uri="{FF2B5EF4-FFF2-40B4-BE49-F238E27FC236}">
                <a16:creationId xmlns:a16="http://schemas.microsoft.com/office/drawing/2014/main" id="{2FF6F242-8D53-4732-9652-C3A287130E4A}"/>
              </a:ext>
            </a:extLst>
          </p:cNvPr>
          <p:cNvSpPr txBox="1"/>
          <p:nvPr/>
        </p:nvSpPr>
        <p:spPr>
          <a:xfrm>
            <a:off x="4077477" y="5731103"/>
            <a:ext cx="14649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Serving Size: 2 tablets</a:t>
            </a:r>
          </a:p>
        </p:txBody>
      </p:sp>
      <p:pic>
        <p:nvPicPr>
          <p:cNvPr id="10" name="Graphic 9" descr="Stopwatch with solid fill">
            <a:extLst>
              <a:ext uri="{FF2B5EF4-FFF2-40B4-BE49-F238E27FC236}">
                <a16:creationId xmlns:a16="http://schemas.microsoft.com/office/drawing/2014/main" id="{C97D077F-679A-4773-A200-72C881B66D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3085" y="4829477"/>
            <a:ext cx="914400" cy="914400"/>
          </a:xfrm>
          <a:prstGeom prst="rect">
            <a:avLst/>
          </a:prstGeom>
        </p:spPr>
      </p:pic>
      <p:sp>
        <p:nvSpPr>
          <p:cNvPr id="12" name="TextBox 11">
            <a:extLst>
              <a:ext uri="{FF2B5EF4-FFF2-40B4-BE49-F238E27FC236}">
                <a16:creationId xmlns:a16="http://schemas.microsoft.com/office/drawing/2014/main" id="{B3C84570-FE89-445E-A24C-4935F817B07B}"/>
              </a:ext>
            </a:extLst>
          </p:cNvPr>
          <p:cNvSpPr txBox="1"/>
          <p:nvPr/>
        </p:nvSpPr>
        <p:spPr>
          <a:xfrm>
            <a:off x="5686563" y="5699222"/>
            <a:ext cx="21172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in the morning and 1 in the evening</a:t>
            </a:r>
          </a:p>
        </p:txBody>
      </p:sp>
      <p:sp>
        <p:nvSpPr>
          <p:cNvPr id="13" name="TextBox 12">
            <a:extLst>
              <a:ext uri="{FF2B5EF4-FFF2-40B4-BE49-F238E27FC236}">
                <a16:creationId xmlns:a16="http://schemas.microsoft.com/office/drawing/2014/main" id="{57983F4B-23A7-4907-B64C-5B60A23B4FFD}"/>
              </a:ext>
            </a:extLst>
          </p:cNvPr>
          <p:cNvSpPr txBox="1"/>
          <p:nvPr/>
        </p:nvSpPr>
        <p:spPr>
          <a:xfrm>
            <a:off x="8080587" y="5798585"/>
            <a:ext cx="14649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meal</a:t>
            </a:r>
          </a:p>
        </p:txBody>
      </p:sp>
      <p:pic>
        <p:nvPicPr>
          <p:cNvPr id="14" name="Picture 13">
            <a:extLst>
              <a:ext uri="{FF2B5EF4-FFF2-40B4-BE49-F238E27FC236}">
                <a16:creationId xmlns:a16="http://schemas.microsoft.com/office/drawing/2014/main" id="{E7B80F35-317B-4C6B-8444-E8B3309125EA}"/>
              </a:ext>
            </a:extLst>
          </p:cNvPr>
          <p:cNvPicPr>
            <a:picLocks noChangeAspect="1"/>
          </p:cNvPicPr>
          <p:nvPr/>
        </p:nvPicPr>
        <p:blipFill rotWithShape="1">
          <a:blip r:embed="rId8">
            <a:extLst>
              <a:ext uri="{28A0092B-C50C-407E-A947-70E740481C1C}">
                <a14:useLocalDpi xmlns:a14="http://schemas.microsoft.com/office/drawing/2010/main" val="0"/>
              </a:ext>
            </a:extLst>
          </a:blip>
          <a:srcRect l="15079" t="17397" r="14191" b="17588"/>
          <a:stretch/>
        </p:blipFill>
        <p:spPr>
          <a:xfrm>
            <a:off x="395041" y="5794384"/>
            <a:ext cx="859701" cy="790246"/>
          </a:xfrm>
          <a:prstGeom prst="rect">
            <a:avLst/>
          </a:prstGeom>
        </p:spPr>
      </p:pic>
      <p:sp>
        <p:nvSpPr>
          <p:cNvPr id="15" name="Slide Number Placeholder 26">
            <a:extLst>
              <a:ext uri="{FF2B5EF4-FFF2-40B4-BE49-F238E27FC236}">
                <a16:creationId xmlns:a16="http://schemas.microsoft.com/office/drawing/2014/main" id="{1088BCBA-CC3F-4D77-AF62-A0C822D10ED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4BE1E4-34D3-44CE-9546-AB01A48563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242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88A93676-550D-44D1-9C77-1A61444DF4CE}"/>
              </a:ext>
            </a:extLst>
          </p:cNvPr>
          <p:cNvGraphicFramePr>
            <a:graphicFrameLocks noGrp="1"/>
          </p:cNvGraphicFramePr>
          <p:nvPr/>
        </p:nvGraphicFramePr>
        <p:xfrm>
          <a:off x="-8666853" y="1941844"/>
          <a:ext cx="6860929" cy="4382942"/>
        </p:xfrm>
        <a:graphic>
          <a:graphicData uri="http://schemas.openxmlformats.org/drawingml/2006/table">
            <a:tbl>
              <a:tblPr firstRow="1" bandRow="1">
                <a:tableStyleId>{5C22544A-7EE6-4342-B048-85BDC9FD1C3A}</a:tableStyleId>
              </a:tblPr>
              <a:tblGrid>
                <a:gridCol w="1127727">
                  <a:extLst>
                    <a:ext uri="{9D8B030D-6E8A-4147-A177-3AD203B41FA5}">
                      <a16:colId xmlns:a16="http://schemas.microsoft.com/office/drawing/2014/main" val="1423043570"/>
                    </a:ext>
                  </a:extLst>
                </a:gridCol>
                <a:gridCol w="825300">
                  <a:extLst>
                    <a:ext uri="{9D8B030D-6E8A-4147-A177-3AD203B41FA5}">
                      <a16:colId xmlns:a16="http://schemas.microsoft.com/office/drawing/2014/main" val="1220828683"/>
                    </a:ext>
                  </a:extLst>
                </a:gridCol>
                <a:gridCol w="1184988">
                  <a:extLst>
                    <a:ext uri="{9D8B030D-6E8A-4147-A177-3AD203B41FA5}">
                      <a16:colId xmlns:a16="http://schemas.microsoft.com/office/drawing/2014/main" val="3118680057"/>
                    </a:ext>
                  </a:extLst>
                </a:gridCol>
                <a:gridCol w="1511559">
                  <a:extLst>
                    <a:ext uri="{9D8B030D-6E8A-4147-A177-3AD203B41FA5}">
                      <a16:colId xmlns:a16="http://schemas.microsoft.com/office/drawing/2014/main" val="2224786376"/>
                    </a:ext>
                  </a:extLst>
                </a:gridCol>
                <a:gridCol w="1091682">
                  <a:extLst>
                    <a:ext uri="{9D8B030D-6E8A-4147-A177-3AD203B41FA5}">
                      <a16:colId xmlns:a16="http://schemas.microsoft.com/office/drawing/2014/main" val="2699904339"/>
                    </a:ext>
                  </a:extLst>
                </a:gridCol>
                <a:gridCol w="1119673">
                  <a:extLst>
                    <a:ext uri="{9D8B030D-6E8A-4147-A177-3AD203B41FA5}">
                      <a16:colId xmlns:a16="http://schemas.microsoft.com/office/drawing/2014/main" val="2363385946"/>
                    </a:ext>
                  </a:extLst>
                </a:gridCol>
              </a:tblGrid>
              <a:tr h="305940">
                <a:tc gridSpan="6">
                  <a:txBody>
                    <a:bodyPr/>
                    <a:lstStyle/>
                    <a:p>
                      <a:pPr algn="ctr"/>
                      <a:r>
                        <a:rPr lang="en-US" sz="1600" dirty="0">
                          <a:solidFill>
                            <a:srgbClr val="1A3660"/>
                          </a:solidFill>
                        </a:rPr>
                        <a:t>SUPPLEMENT FACTS</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7381999"/>
                  </a:ext>
                </a:extLst>
              </a:tr>
              <a:tr h="531931">
                <a:tc>
                  <a:txBody>
                    <a:bodyPr/>
                    <a:lstStyle/>
                    <a:p>
                      <a:pPr algn="ctr"/>
                      <a:r>
                        <a:rPr lang="en-US" sz="1200" b="1" dirty="0">
                          <a:solidFill>
                            <a:schemeClr val="bg1"/>
                          </a:solidFill>
                        </a:rPr>
                        <a:t>Ingredients</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algn="ctr"/>
                      <a:r>
                        <a:rPr lang="en-US" sz="1200" b="1" dirty="0">
                          <a:solidFill>
                            <a:schemeClr val="bg1"/>
                          </a:solidFill>
                        </a:rPr>
                        <a:t>Amount per Serving</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algn="ctr"/>
                      <a:r>
                        <a:rPr lang="en-US" sz="1200" b="1" dirty="0">
                          <a:solidFill>
                            <a:schemeClr val="bg1"/>
                          </a:solidFill>
                        </a:rPr>
                        <a:t>% Daily Value</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Ingredients</a:t>
                      </a:r>
                    </a:p>
                    <a:p>
                      <a:pPr algn="ctr"/>
                      <a:endParaRPr lang="en-US" sz="1200" b="1" dirty="0">
                        <a:solidFill>
                          <a:schemeClr val="bg1"/>
                        </a:solidFill>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Amount per Serving</a:t>
                      </a:r>
                    </a:p>
                  </a:txBody>
                  <a:tcPr marT="0" marB="0">
                    <a:lnT w="12700" cap="flat" cmpd="sng" algn="ctr">
                      <a:solidFill>
                        <a:schemeClr val="tx1"/>
                      </a:solidFill>
                      <a:prstDash val="solid"/>
                      <a:round/>
                      <a:headEnd type="none" w="med" len="med"/>
                      <a:tailEnd type="none" w="med" len="med"/>
                    </a:lnT>
                    <a:solidFill>
                      <a:srgbClr val="1A3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Daily Value</a:t>
                      </a:r>
                    </a:p>
                  </a:txBody>
                  <a:tcPr marT="0" marB="0">
                    <a:lnT w="12700" cap="flat" cmpd="sng" algn="ctr">
                      <a:solidFill>
                        <a:schemeClr val="tx1"/>
                      </a:solidFill>
                      <a:prstDash val="solid"/>
                      <a:round/>
                      <a:headEnd type="none" w="med" len="med"/>
                      <a:tailEnd type="none" w="med" len="med"/>
                    </a:lnT>
                    <a:solidFill>
                      <a:srgbClr val="1A3660"/>
                    </a:solidFill>
                  </a:tcPr>
                </a:tc>
                <a:extLst>
                  <a:ext uri="{0D108BD9-81ED-4DB2-BD59-A6C34878D82A}">
                    <a16:rowId xmlns:a16="http://schemas.microsoft.com/office/drawing/2014/main" val="1196146265"/>
                  </a:ext>
                </a:extLst>
              </a:tr>
              <a:tr h="231762">
                <a:tc>
                  <a:txBody>
                    <a:bodyPr/>
                    <a:lstStyle/>
                    <a:p>
                      <a:pPr algn="ctr"/>
                      <a:r>
                        <a:rPr lang="en-US" sz="1200" dirty="0"/>
                        <a:t>Vitamin C</a:t>
                      </a:r>
                    </a:p>
                  </a:txBody>
                  <a:tcPr marT="0" marB="0">
                    <a:solidFill>
                      <a:schemeClr val="bg1"/>
                    </a:solidFill>
                  </a:tcPr>
                </a:tc>
                <a:tc>
                  <a:txBody>
                    <a:bodyPr/>
                    <a:lstStyle/>
                    <a:p>
                      <a:pPr algn="ctr"/>
                      <a:r>
                        <a:rPr lang="en-US" sz="1200" dirty="0"/>
                        <a:t>100 mg</a:t>
                      </a:r>
                    </a:p>
                  </a:txBody>
                  <a:tcPr marT="0" marB="0">
                    <a:solidFill>
                      <a:schemeClr val="bg1"/>
                    </a:solidFill>
                  </a:tcPr>
                </a:tc>
                <a:tc>
                  <a:txBody>
                    <a:bodyPr/>
                    <a:lstStyle/>
                    <a:p>
                      <a:pPr algn="ctr"/>
                      <a:r>
                        <a:rPr lang="en-US" sz="1200" dirty="0"/>
                        <a:t>111.11</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Magnesium Oxide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60 mg</a:t>
                      </a:r>
                    </a:p>
                  </a:txBody>
                  <a:tcPr marT="0" marB="0">
                    <a:solidFill>
                      <a:schemeClr val="bg1"/>
                    </a:solidFill>
                  </a:tcPr>
                </a:tc>
                <a:tc>
                  <a:txBody>
                    <a:bodyPr/>
                    <a:lstStyle/>
                    <a:p>
                      <a:pPr algn="ctr"/>
                      <a:r>
                        <a:rPr lang="en-US" sz="1200" dirty="0"/>
                        <a:t>14.28</a:t>
                      </a:r>
                    </a:p>
                  </a:txBody>
                  <a:tcPr marT="0" marB="0">
                    <a:solidFill>
                      <a:schemeClr val="bg1"/>
                    </a:solidFill>
                  </a:tcPr>
                </a:tc>
                <a:extLst>
                  <a:ext uri="{0D108BD9-81ED-4DB2-BD59-A6C34878D82A}">
                    <a16:rowId xmlns:a16="http://schemas.microsoft.com/office/drawing/2014/main" val="529307687"/>
                  </a:ext>
                </a:extLst>
              </a:tr>
              <a:tr h="233265">
                <a:tc>
                  <a:txBody>
                    <a:bodyPr/>
                    <a:lstStyle/>
                    <a:p>
                      <a:pPr algn="ctr"/>
                      <a:r>
                        <a:rPr lang="en-US" sz="1200" dirty="0">
                          <a:solidFill>
                            <a:schemeClr val="bg1"/>
                          </a:solidFill>
                        </a:rPr>
                        <a:t>Vitamin E</a:t>
                      </a:r>
                    </a:p>
                  </a:txBody>
                  <a:tcPr marT="0" marB="0">
                    <a:solidFill>
                      <a:srgbClr val="1A3660"/>
                    </a:solidFill>
                  </a:tcPr>
                </a:tc>
                <a:tc>
                  <a:txBody>
                    <a:bodyPr/>
                    <a:lstStyle/>
                    <a:p>
                      <a:pPr algn="ctr"/>
                      <a:r>
                        <a:rPr lang="en-US" sz="1200" dirty="0">
                          <a:solidFill>
                            <a:schemeClr val="bg1"/>
                          </a:solidFill>
                        </a:rPr>
                        <a:t>150 IU</a:t>
                      </a:r>
                    </a:p>
                  </a:txBody>
                  <a:tcPr marT="0" marB="0">
                    <a:solidFill>
                      <a:srgbClr val="1A3660"/>
                    </a:solidFill>
                  </a:tcPr>
                </a:tc>
                <a:tc>
                  <a:txBody>
                    <a:bodyPr/>
                    <a:lstStyle/>
                    <a:p>
                      <a:pPr algn="ctr"/>
                      <a:r>
                        <a:rPr lang="en-US" sz="1200" dirty="0">
                          <a:solidFill>
                            <a:schemeClr val="bg1"/>
                          </a:solidFill>
                        </a:rPr>
                        <a:t>450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Glutathione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2.5 mg</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408023289"/>
                  </a:ext>
                </a:extLst>
              </a:tr>
              <a:tr h="167536">
                <a:tc>
                  <a:txBody>
                    <a:bodyPr/>
                    <a:lstStyle/>
                    <a:p>
                      <a:pPr algn="ctr"/>
                      <a:r>
                        <a:rPr lang="en-US" sz="1200" dirty="0"/>
                        <a:t>Vitamin D3</a:t>
                      </a:r>
                    </a:p>
                  </a:txBody>
                  <a:tcPr marT="0" marB="0">
                    <a:solidFill>
                      <a:schemeClr val="bg1"/>
                    </a:solidFill>
                  </a:tcPr>
                </a:tc>
                <a:tc>
                  <a:txBody>
                    <a:bodyPr/>
                    <a:lstStyle/>
                    <a:p>
                      <a:pPr algn="ctr"/>
                      <a:r>
                        <a:rPr lang="en-US" sz="1200" dirty="0"/>
                        <a:t>600 IU</a:t>
                      </a:r>
                    </a:p>
                  </a:txBody>
                  <a:tcPr marT="0" marB="0">
                    <a:solidFill>
                      <a:schemeClr val="bg1"/>
                    </a:solidFill>
                  </a:tcPr>
                </a:tc>
                <a:tc>
                  <a:txBody>
                    <a:bodyPr/>
                    <a:lstStyle/>
                    <a:p>
                      <a:pPr algn="ctr"/>
                      <a:r>
                        <a:rPr lang="en-US" sz="1200" dirty="0"/>
                        <a:t>75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Iron (as fumarate)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6 mg</a:t>
                      </a:r>
                    </a:p>
                  </a:txBody>
                  <a:tcPr marT="0" marB="0">
                    <a:solidFill>
                      <a:schemeClr val="bg1"/>
                    </a:solidFill>
                  </a:tcPr>
                </a:tc>
                <a:tc>
                  <a:txBody>
                    <a:bodyPr/>
                    <a:lstStyle/>
                    <a:p>
                      <a:pPr algn="ctr"/>
                      <a:r>
                        <a:rPr lang="en-US" sz="1200" dirty="0"/>
                        <a:t>33</a:t>
                      </a:r>
                    </a:p>
                  </a:txBody>
                  <a:tcPr marT="0" marB="0">
                    <a:solidFill>
                      <a:schemeClr val="bg1"/>
                    </a:solidFill>
                  </a:tcPr>
                </a:tc>
                <a:extLst>
                  <a:ext uri="{0D108BD9-81ED-4DB2-BD59-A6C34878D82A}">
                    <a16:rowId xmlns:a16="http://schemas.microsoft.com/office/drawing/2014/main" val="1595032204"/>
                  </a:ext>
                </a:extLst>
              </a:tr>
              <a:tr h="205274">
                <a:tc>
                  <a:txBody>
                    <a:bodyPr/>
                    <a:lstStyle/>
                    <a:p>
                      <a:pPr algn="ctr"/>
                      <a:r>
                        <a:rPr lang="en-US" sz="1200" dirty="0">
                          <a:solidFill>
                            <a:schemeClr val="bg1"/>
                          </a:solidFill>
                        </a:rPr>
                        <a:t>Vitamin B1</a:t>
                      </a:r>
                    </a:p>
                  </a:txBody>
                  <a:tcPr marT="0" marB="0">
                    <a:solidFill>
                      <a:srgbClr val="1A3660"/>
                    </a:solidFill>
                  </a:tcPr>
                </a:tc>
                <a:tc>
                  <a:txBody>
                    <a:bodyPr/>
                    <a:lstStyle/>
                    <a:p>
                      <a:pPr algn="ctr"/>
                      <a:r>
                        <a:rPr lang="en-US" sz="1200" dirty="0">
                          <a:solidFill>
                            <a:schemeClr val="bg1"/>
                          </a:solidFill>
                        </a:rPr>
                        <a:t>12 mg</a:t>
                      </a:r>
                    </a:p>
                  </a:txBody>
                  <a:tcPr marT="0" marB="0">
                    <a:solidFill>
                      <a:srgbClr val="1A3660"/>
                    </a:solidFill>
                  </a:tcPr>
                </a:tc>
                <a:tc>
                  <a:txBody>
                    <a:bodyPr/>
                    <a:lstStyle/>
                    <a:p>
                      <a:pPr algn="ctr"/>
                      <a:r>
                        <a:rPr lang="en-US" sz="1200" dirty="0">
                          <a:solidFill>
                            <a:schemeClr val="bg1"/>
                          </a:solidFill>
                        </a:rPr>
                        <a:t>1000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Copper Gluconate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 mg</a:t>
                      </a:r>
                    </a:p>
                  </a:txBody>
                  <a:tcPr marT="0" marB="0">
                    <a:solidFill>
                      <a:srgbClr val="1A3660"/>
                    </a:solidFill>
                  </a:tcPr>
                </a:tc>
                <a:tc>
                  <a:txBody>
                    <a:bodyPr/>
                    <a:lstStyle/>
                    <a:p>
                      <a:pPr algn="ctr"/>
                      <a:r>
                        <a:rPr lang="en-US" sz="1200" dirty="0">
                          <a:solidFill>
                            <a:schemeClr val="bg1"/>
                          </a:solidFill>
                        </a:rPr>
                        <a:t>111</a:t>
                      </a:r>
                    </a:p>
                  </a:txBody>
                  <a:tcPr marT="0" marB="0">
                    <a:solidFill>
                      <a:srgbClr val="1A3660"/>
                    </a:solidFill>
                  </a:tcPr>
                </a:tc>
                <a:extLst>
                  <a:ext uri="{0D108BD9-81ED-4DB2-BD59-A6C34878D82A}">
                    <a16:rowId xmlns:a16="http://schemas.microsoft.com/office/drawing/2014/main" val="873172282"/>
                  </a:ext>
                </a:extLst>
              </a:tr>
              <a:tr h="195943">
                <a:tc>
                  <a:txBody>
                    <a:bodyPr/>
                    <a:lstStyle/>
                    <a:p>
                      <a:pPr algn="ctr"/>
                      <a:r>
                        <a:rPr lang="en-US" sz="1200" dirty="0"/>
                        <a:t>Vitamin B2</a:t>
                      </a:r>
                    </a:p>
                  </a:txBody>
                  <a:tcPr marT="0" marB="0">
                    <a:solidFill>
                      <a:schemeClr val="bg1"/>
                    </a:solidFill>
                  </a:tcPr>
                </a:tc>
                <a:tc>
                  <a:txBody>
                    <a:bodyPr/>
                    <a:lstStyle/>
                    <a:p>
                      <a:pPr algn="ctr"/>
                      <a:r>
                        <a:rPr lang="en-US" sz="1200" dirty="0"/>
                        <a:t>5 mg</a:t>
                      </a:r>
                    </a:p>
                  </a:txBody>
                  <a:tcPr marT="0" marB="0">
                    <a:solidFill>
                      <a:schemeClr val="bg1"/>
                    </a:solidFill>
                  </a:tcPr>
                </a:tc>
                <a:tc>
                  <a:txBody>
                    <a:bodyPr/>
                    <a:lstStyle/>
                    <a:p>
                      <a:pPr algn="ctr"/>
                      <a:r>
                        <a:rPr lang="en-US" sz="1200" dirty="0"/>
                        <a:t>385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L-Carnitine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200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005507945"/>
                  </a:ext>
                </a:extLst>
              </a:tr>
              <a:tr h="82109">
                <a:tc>
                  <a:txBody>
                    <a:bodyPr/>
                    <a:lstStyle/>
                    <a:p>
                      <a:pPr algn="ctr"/>
                      <a:r>
                        <a:rPr lang="en-US" sz="1200" dirty="0">
                          <a:solidFill>
                            <a:schemeClr val="bg1"/>
                          </a:solidFill>
                        </a:rPr>
                        <a:t>Vitamin B6</a:t>
                      </a:r>
                    </a:p>
                  </a:txBody>
                  <a:tcPr marT="0" marB="0">
                    <a:solidFill>
                      <a:srgbClr val="1A3660"/>
                    </a:solidFill>
                  </a:tcPr>
                </a:tc>
                <a:tc>
                  <a:txBody>
                    <a:bodyPr/>
                    <a:lstStyle/>
                    <a:p>
                      <a:pPr algn="ctr"/>
                      <a:r>
                        <a:rPr lang="en-US" sz="1200" dirty="0">
                          <a:solidFill>
                            <a:schemeClr val="bg1"/>
                          </a:solidFill>
                        </a:rPr>
                        <a:t>10 mg</a:t>
                      </a:r>
                    </a:p>
                  </a:txBody>
                  <a:tcPr marT="0" marB="0">
                    <a:solidFill>
                      <a:srgbClr val="1A3660"/>
                    </a:solidFill>
                  </a:tcPr>
                </a:tc>
                <a:tc>
                  <a:txBody>
                    <a:bodyPr/>
                    <a:lstStyle/>
                    <a:p>
                      <a:pPr algn="ctr"/>
                      <a:r>
                        <a:rPr lang="en-US" sz="1200" dirty="0">
                          <a:solidFill>
                            <a:schemeClr val="bg1"/>
                          </a:solidFill>
                        </a:rPr>
                        <a:t>588</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Manganese (as Gluconate)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2 mg</a:t>
                      </a:r>
                    </a:p>
                  </a:txBody>
                  <a:tcPr marT="0" marB="0">
                    <a:solidFill>
                      <a:srgbClr val="1A3660"/>
                    </a:solidFill>
                  </a:tcPr>
                </a:tc>
                <a:tc>
                  <a:txBody>
                    <a:bodyPr/>
                    <a:lstStyle/>
                    <a:p>
                      <a:pPr algn="ctr"/>
                      <a:r>
                        <a:rPr lang="en-US" sz="1200" dirty="0">
                          <a:solidFill>
                            <a:schemeClr val="bg1"/>
                          </a:solidFill>
                        </a:rPr>
                        <a:t>87</a:t>
                      </a:r>
                    </a:p>
                  </a:txBody>
                  <a:tcPr marT="0" marB="0">
                    <a:solidFill>
                      <a:srgbClr val="1A3660"/>
                    </a:solidFill>
                  </a:tcPr>
                </a:tc>
                <a:extLst>
                  <a:ext uri="{0D108BD9-81ED-4DB2-BD59-A6C34878D82A}">
                    <a16:rowId xmlns:a16="http://schemas.microsoft.com/office/drawing/2014/main" val="3096514340"/>
                  </a:ext>
                </a:extLst>
              </a:tr>
              <a:tr h="203407">
                <a:tc>
                  <a:txBody>
                    <a:bodyPr/>
                    <a:lstStyle/>
                    <a:p>
                      <a:pPr algn="ctr"/>
                      <a:r>
                        <a:rPr lang="en-US" sz="1200" dirty="0"/>
                        <a:t>Vitamin B12</a:t>
                      </a:r>
                    </a:p>
                  </a:txBody>
                  <a:tcPr marT="0" marB="0">
                    <a:solidFill>
                      <a:schemeClr val="bg1"/>
                    </a:solidFill>
                  </a:tcPr>
                </a:tc>
                <a:tc>
                  <a:txBody>
                    <a:bodyPr/>
                    <a:lstStyle/>
                    <a:p>
                      <a:pPr algn="ctr"/>
                      <a:r>
                        <a:rPr lang="en-US" sz="1200" dirty="0"/>
                        <a:t>0.075 mg</a:t>
                      </a:r>
                    </a:p>
                  </a:txBody>
                  <a:tcPr marT="0" marB="0">
                    <a:solidFill>
                      <a:schemeClr val="bg1"/>
                    </a:solidFill>
                  </a:tcPr>
                </a:tc>
                <a:tc>
                  <a:txBody>
                    <a:bodyPr/>
                    <a:lstStyle/>
                    <a:p>
                      <a:pPr algn="ctr"/>
                      <a:r>
                        <a:rPr lang="en-US" sz="1200" dirty="0"/>
                        <a:t>3125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Chromium</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0.05 mg</a:t>
                      </a:r>
                    </a:p>
                  </a:txBody>
                  <a:tcPr marT="0" marB="0">
                    <a:solidFill>
                      <a:schemeClr val="bg1"/>
                    </a:solidFill>
                  </a:tcPr>
                </a:tc>
                <a:tc>
                  <a:txBody>
                    <a:bodyPr/>
                    <a:lstStyle/>
                    <a:p>
                      <a:pPr algn="ctr"/>
                      <a:r>
                        <a:rPr lang="en-US" sz="1200" dirty="0"/>
                        <a:t>143</a:t>
                      </a:r>
                    </a:p>
                  </a:txBody>
                  <a:tcPr marT="0" marB="0">
                    <a:solidFill>
                      <a:schemeClr val="bg1"/>
                    </a:solidFill>
                  </a:tcPr>
                </a:tc>
                <a:extLst>
                  <a:ext uri="{0D108BD9-81ED-4DB2-BD59-A6C34878D82A}">
                    <a16:rowId xmlns:a16="http://schemas.microsoft.com/office/drawing/2014/main" val="1598322414"/>
                  </a:ext>
                </a:extLst>
              </a:tr>
              <a:tr h="251927">
                <a:tc>
                  <a:txBody>
                    <a:bodyPr/>
                    <a:lstStyle/>
                    <a:p>
                      <a:pPr algn="ctr"/>
                      <a:r>
                        <a:rPr lang="en-US" sz="1200" dirty="0">
                          <a:solidFill>
                            <a:schemeClr val="bg1"/>
                          </a:solidFill>
                        </a:rPr>
                        <a:t>Folic Acid</a:t>
                      </a:r>
                    </a:p>
                  </a:txBody>
                  <a:tcPr marT="0" marB="0">
                    <a:solidFill>
                      <a:srgbClr val="1A3660"/>
                    </a:solidFill>
                  </a:tcPr>
                </a:tc>
                <a:tc>
                  <a:txBody>
                    <a:bodyPr/>
                    <a:lstStyle/>
                    <a:p>
                      <a:pPr algn="ctr"/>
                      <a:r>
                        <a:rPr lang="en-US" sz="1200" dirty="0">
                          <a:solidFill>
                            <a:schemeClr val="bg1"/>
                          </a:solidFill>
                        </a:rPr>
                        <a:t>0.4 mg</a:t>
                      </a:r>
                    </a:p>
                  </a:txBody>
                  <a:tcPr marT="0" marB="0">
                    <a:solidFill>
                      <a:srgbClr val="1A3660"/>
                    </a:solidFill>
                  </a:tcPr>
                </a:tc>
                <a:tc>
                  <a:txBody>
                    <a:bodyPr/>
                    <a:lstStyle/>
                    <a:p>
                      <a:pPr algn="ctr"/>
                      <a:r>
                        <a:rPr lang="en-US" sz="1200" dirty="0">
                          <a:solidFill>
                            <a:schemeClr val="bg1"/>
                          </a:solidFill>
                        </a:rPr>
                        <a:t>100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Coenzyme Q10</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15 mg </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421888562"/>
                  </a:ext>
                </a:extLst>
              </a:tr>
              <a:tr h="223934">
                <a:tc>
                  <a:txBody>
                    <a:bodyPr/>
                    <a:lstStyle/>
                    <a:p>
                      <a:pPr algn="ctr"/>
                      <a:r>
                        <a:rPr lang="en-US" sz="1200" dirty="0"/>
                        <a:t>Sodium Selenite</a:t>
                      </a:r>
                    </a:p>
                  </a:txBody>
                  <a:tcPr marT="0" marB="0">
                    <a:solidFill>
                      <a:schemeClr val="bg1"/>
                    </a:solidFill>
                  </a:tcPr>
                </a:tc>
                <a:tc>
                  <a:txBody>
                    <a:bodyPr/>
                    <a:lstStyle/>
                    <a:p>
                      <a:pPr algn="ctr"/>
                      <a:r>
                        <a:rPr lang="en-US" sz="1200" dirty="0"/>
                        <a:t>0.1 mg</a:t>
                      </a:r>
                    </a:p>
                  </a:txBody>
                  <a:tcPr marT="0" marB="0">
                    <a:solidFill>
                      <a:schemeClr val="bg1"/>
                    </a:solidFill>
                  </a:tcPr>
                </a:tc>
                <a:tc>
                  <a:txBody>
                    <a:bodyPr/>
                    <a:lstStyle/>
                    <a:p>
                      <a:pPr algn="ctr"/>
                      <a:r>
                        <a:rPr lang="en-US" sz="1200" dirty="0"/>
                        <a:t>181.82</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L-Arginine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10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132743343"/>
                  </a:ext>
                </a:extLst>
              </a:tr>
              <a:tr h="260937">
                <a:tc>
                  <a:txBody>
                    <a:bodyPr/>
                    <a:lstStyle/>
                    <a:p>
                      <a:pPr algn="ctr"/>
                      <a:r>
                        <a:rPr lang="en-US" sz="1200" dirty="0">
                          <a:solidFill>
                            <a:schemeClr val="bg1"/>
                          </a:solidFill>
                        </a:rPr>
                        <a:t>Zinc (as oxide)</a:t>
                      </a:r>
                    </a:p>
                  </a:txBody>
                  <a:tcPr marT="0" marB="0">
                    <a:solidFill>
                      <a:srgbClr val="1A3660"/>
                    </a:solidFill>
                  </a:tcPr>
                </a:tc>
                <a:tc>
                  <a:txBody>
                    <a:bodyPr/>
                    <a:lstStyle/>
                    <a:p>
                      <a:pPr algn="ctr"/>
                      <a:r>
                        <a:rPr lang="en-US" sz="1200" dirty="0">
                          <a:solidFill>
                            <a:schemeClr val="bg1"/>
                          </a:solidFill>
                        </a:rPr>
                        <a:t>15 mg</a:t>
                      </a:r>
                    </a:p>
                  </a:txBody>
                  <a:tcPr marT="0" marB="0">
                    <a:solidFill>
                      <a:srgbClr val="1A3660"/>
                    </a:solidFill>
                  </a:tcPr>
                </a:tc>
                <a:tc>
                  <a:txBody>
                    <a:bodyPr/>
                    <a:lstStyle/>
                    <a:p>
                      <a:pPr algn="ctr"/>
                      <a:r>
                        <a:rPr lang="en-US" sz="1200" dirty="0">
                          <a:solidFill>
                            <a:schemeClr val="bg1"/>
                          </a:solidFill>
                        </a:rPr>
                        <a:t>136.36</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Pantothenic acid</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10 mg</a:t>
                      </a:r>
                    </a:p>
                  </a:txBody>
                  <a:tcPr marT="0" marB="0">
                    <a:solidFill>
                      <a:srgbClr val="1A3660"/>
                    </a:solidFill>
                  </a:tcPr>
                </a:tc>
                <a:tc>
                  <a:txBody>
                    <a:bodyPr/>
                    <a:lstStyle/>
                    <a:p>
                      <a:pPr algn="ctr"/>
                      <a:r>
                        <a:rPr lang="en-US" sz="1200" dirty="0">
                          <a:solidFill>
                            <a:schemeClr val="bg1"/>
                          </a:solidFill>
                        </a:rPr>
                        <a:t>200</a:t>
                      </a:r>
                    </a:p>
                  </a:txBody>
                  <a:tcPr marT="0" marB="0">
                    <a:solidFill>
                      <a:srgbClr val="1A3660"/>
                    </a:solidFill>
                  </a:tcPr>
                </a:tc>
                <a:extLst>
                  <a:ext uri="{0D108BD9-81ED-4DB2-BD59-A6C34878D82A}">
                    <a16:rowId xmlns:a16="http://schemas.microsoft.com/office/drawing/2014/main" val="264385819"/>
                  </a:ext>
                </a:extLst>
              </a:tr>
              <a:tr h="223934">
                <a:tc>
                  <a:txBody>
                    <a:bodyPr/>
                    <a:lstStyle/>
                    <a:p>
                      <a:pPr algn="ctr"/>
                      <a:r>
                        <a:rPr lang="en-US" sz="1200" dirty="0"/>
                        <a:t>Niacin</a:t>
                      </a:r>
                    </a:p>
                  </a:txBody>
                  <a:tcPr marT="0" marB="0">
                    <a:solidFill>
                      <a:schemeClr val="bg1"/>
                    </a:solidFill>
                  </a:tcPr>
                </a:tc>
                <a:tc>
                  <a:txBody>
                    <a:bodyPr/>
                    <a:lstStyle/>
                    <a:p>
                      <a:pPr algn="ctr"/>
                      <a:r>
                        <a:rPr lang="en-US" sz="1200" dirty="0"/>
                        <a:t>20 mg</a:t>
                      </a:r>
                    </a:p>
                  </a:txBody>
                  <a:tcPr marT="0" marB="0">
                    <a:solidFill>
                      <a:schemeClr val="bg1"/>
                    </a:solidFill>
                  </a:tcPr>
                </a:tc>
                <a:tc>
                  <a:txBody>
                    <a:bodyPr/>
                    <a:lstStyle/>
                    <a:p>
                      <a:pPr algn="ctr"/>
                      <a:r>
                        <a:rPr lang="en-US" sz="1200" dirty="0"/>
                        <a:t>125</a:t>
                      </a:r>
                    </a:p>
                  </a:txBody>
                  <a:tcPr marT="0" marB="0">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dirty="0"/>
                        <a:t>N-Acetyl-L-Cysteine</a:t>
                      </a:r>
                    </a:p>
                  </a:txBody>
                  <a:tcPr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200" dirty="0"/>
                        <a:t>50 mg</a:t>
                      </a:r>
                    </a:p>
                  </a:txBody>
                  <a:tcPr marT="0" marB="0">
                    <a:solidFill>
                      <a:schemeClr val="bg1"/>
                    </a:solidFill>
                  </a:tcPr>
                </a:tc>
                <a:tc>
                  <a:txBody>
                    <a:bodyPr/>
                    <a:lstStyle/>
                    <a:p>
                      <a:pPr algn="ctr"/>
                      <a:r>
                        <a:rPr lang="en-US" sz="1200" dirty="0"/>
                        <a:t>*</a:t>
                      </a:r>
                    </a:p>
                  </a:txBody>
                  <a:tcPr marT="0" marB="0">
                    <a:solidFill>
                      <a:schemeClr val="bg1"/>
                    </a:solidFill>
                  </a:tcPr>
                </a:tc>
                <a:extLst>
                  <a:ext uri="{0D108BD9-81ED-4DB2-BD59-A6C34878D82A}">
                    <a16:rowId xmlns:a16="http://schemas.microsoft.com/office/drawing/2014/main" val="2085185928"/>
                  </a:ext>
                </a:extLst>
              </a:tr>
              <a:tr h="214604">
                <a:tc>
                  <a:txBody>
                    <a:bodyPr/>
                    <a:lstStyle/>
                    <a:p>
                      <a:pPr algn="ctr"/>
                      <a:r>
                        <a:rPr lang="en-US" sz="1200" dirty="0">
                          <a:solidFill>
                            <a:schemeClr val="bg1"/>
                          </a:solidFill>
                        </a:rPr>
                        <a:t>Biotin</a:t>
                      </a:r>
                    </a:p>
                  </a:txBody>
                  <a:tcPr marT="0" marB="0">
                    <a:solidFill>
                      <a:srgbClr val="1A3660"/>
                    </a:solidFill>
                  </a:tcPr>
                </a:tc>
                <a:tc>
                  <a:txBody>
                    <a:bodyPr/>
                    <a:lstStyle/>
                    <a:p>
                      <a:pPr algn="ctr"/>
                      <a:r>
                        <a:rPr lang="en-US" sz="1200" dirty="0">
                          <a:solidFill>
                            <a:schemeClr val="bg1"/>
                          </a:solidFill>
                        </a:rPr>
                        <a:t>0.15 mg</a:t>
                      </a:r>
                    </a:p>
                  </a:txBody>
                  <a:tcPr marT="0" marB="0">
                    <a:solidFill>
                      <a:srgbClr val="1A3660"/>
                    </a:solidFill>
                  </a:tcPr>
                </a:tc>
                <a:tc>
                  <a:txBody>
                    <a:bodyPr/>
                    <a:lstStyle/>
                    <a:p>
                      <a:pPr algn="ctr"/>
                      <a:r>
                        <a:rPr lang="en-US" sz="1200" dirty="0">
                          <a:solidFill>
                            <a:schemeClr val="bg1"/>
                          </a:solidFill>
                        </a:rPr>
                        <a:t>500</a:t>
                      </a:r>
                    </a:p>
                  </a:txBody>
                  <a:tcPr marT="0" marB="0">
                    <a:lnR w="12700" cap="flat" cmpd="sng" algn="ctr">
                      <a:solidFill>
                        <a:schemeClr val="tx1"/>
                      </a:solidFill>
                      <a:prstDash val="solid"/>
                      <a:round/>
                      <a:headEnd type="none" w="med" len="med"/>
                      <a:tailEnd type="none" w="med" len="med"/>
                    </a:lnR>
                    <a:solidFill>
                      <a:srgbClr val="1A3660"/>
                    </a:solidFill>
                  </a:tcPr>
                </a:tc>
                <a:tc>
                  <a:txBody>
                    <a:bodyPr/>
                    <a:lstStyle/>
                    <a:p>
                      <a:pPr algn="ctr"/>
                      <a:r>
                        <a:rPr lang="en-US" sz="1200" dirty="0">
                          <a:solidFill>
                            <a:schemeClr val="bg1"/>
                          </a:solidFill>
                        </a:rPr>
                        <a:t>Lycopene</a:t>
                      </a:r>
                    </a:p>
                  </a:txBody>
                  <a:tcPr marT="0" marB="0">
                    <a:lnL w="12700" cap="flat" cmpd="sng" algn="ctr">
                      <a:solidFill>
                        <a:schemeClr val="tx1"/>
                      </a:solidFill>
                      <a:prstDash val="solid"/>
                      <a:round/>
                      <a:headEnd type="none" w="med" len="med"/>
                      <a:tailEnd type="none" w="med" len="med"/>
                    </a:lnL>
                    <a:solidFill>
                      <a:srgbClr val="1A3660"/>
                    </a:solidFill>
                  </a:tcPr>
                </a:tc>
                <a:tc>
                  <a:txBody>
                    <a:bodyPr/>
                    <a:lstStyle/>
                    <a:p>
                      <a:pPr algn="ctr"/>
                      <a:r>
                        <a:rPr lang="en-US" sz="1200" dirty="0">
                          <a:solidFill>
                            <a:schemeClr val="bg1"/>
                          </a:solidFill>
                        </a:rPr>
                        <a:t>4 mg</a:t>
                      </a:r>
                    </a:p>
                  </a:txBody>
                  <a:tcPr marT="0" marB="0">
                    <a:solidFill>
                      <a:srgbClr val="1A3660"/>
                    </a:solidFill>
                  </a:tcPr>
                </a:tc>
                <a:tc>
                  <a:txBody>
                    <a:bodyPr/>
                    <a:lstStyle/>
                    <a:p>
                      <a:pPr algn="ctr"/>
                      <a:r>
                        <a:rPr lang="en-US" sz="1200" dirty="0">
                          <a:solidFill>
                            <a:schemeClr val="bg1"/>
                          </a:solidFill>
                        </a:rPr>
                        <a:t>*</a:t>
                      </a:r>
                    </a:p>
                  </a:txBody>
                  <a:tcPr marT="0" marB="0">
                    <a:solidFill>
                      <a:srgbClr val="1A3660"/>
                    </a:solidFill>
                  </a:tcPr>
                </a:tc>
                <a:extLst>
                  <a:ext uri="{0D108BD9-81ED-4DB2-BD59-A6C34878D82A}">
                    <a16:rowId xmlns:a16="http://schemas.microsoft.com/office/drawing/2014/main" val="1956142168"/>
                  </a:ext>
                </a:extLst>
              </a:tr>
              <a:tr h="222069">
                <a:tc>
                  <a:txBody>
                    <a:bodyPr/>
                    <a:lstStyle/>
                    <a:p>
                      <a:pPr algn="ctr"/>
                      <a:r>
                        <a:rPr lang="en-US" sz="1200" dirty="0"/>
                        <a:t>Inositol</a:t>
                      </a:r>
                    </a:p>
                  </a:txBody>
                  <a:tcPr marT="0" marB="0">
                    <a:solidFill>
                      <a:schemeClr val="bg1"/>
                    </a:solidFill>
                  </a:tcPr>
                </a:tc>
                <a:tc>
                  <a:txBody>
                    <a:bodyPr/>
                    <a:lstStyle/>
                    <a:p>
                      <a:pPr algn="ctr"/>
                      <a:r>
                        <a:rPr lang="en-US" sz="1200" dirty="0"/>
                        <a:t>40 mg</a:t>
                      </a:r>
                    </a:p>
                  </a:txBody>
                  <a:tcPr marT="0" marB="0">
                    <a:solidFill>
                      <a:schemeClr val="bg1"/>
                    </a:solidFill>
                  </a:tcPr>
                </a:tc>
                <a:tc>
                  <a:txBody>
                    <a:bodyPr/>
                    <a:lstStyle/>
                    <a:p>
                      <a:pPr algn="ctr"/>
                      <a:r>
                        <a:rPr lang="en-US" sz="1200" dirty="0"/>
                        <a:t>*</a:t>
                      </a:r>
                    </a:p>
                  </a:txBody>
                  <a:tcPr marT="0" marB="0">
                    <a:lnR w="12700" cap="flat" cmpd="sng" algn="ctr">
                      <a:solidFill>
                        <a:schemeClr val="tx1"/>
                      </a:solidFill>
                      <a:prstDash val="solid"/>
                      <a:round/>
                      <a:headEnd type="none" w="med" len="med"/>
                      <a:tailEnd type="none" w="med" len="med"/>
                    </a:lnR>
                    <a:solidFill>
                      <a:schemeClr val="bg1"/>
                    </a:solidFill>
                  </a:tcPr>
                </a:tc>
                <a:tc rowSpan="2">
                  <a:txBody>
                    <a:bodyPr/>
                    <a:lstStyle/>
                    <a:p>
                      <a:pPr algn="ctr"/>
                      <a:r>
                        <a:rPr lang="en-US" sz="1200" dirty="0"/>
                        <a:t>Siberian Ginseng root extract</a:t>
                      </a:r>
                    </a:p>
                  </a:txBody>
                  <a:tcPr marT="0" marB="0">
                    <a:lnL w="12700" cap="flat" cmpd="sng" algn="ctr">
                      <a:solidFill>
                        <a:schemeClr val="tx1"/>
                      </a:solidFill>
                      <a:prstDash val="solid"/>
                      <a:round/>
                      <a:headEnd type="none" w="med" len="med"/>
                      <a:tailEnd type="none" w="med" len="med"/>
                    </a:lnL>
                    <a:solidFill>
                      <a:schemeClr val="bg1"/>
                    </a:solidFill>
                  </a:tcPr>
                </a:tc>
                <a:tc rowSpan="2">
                  <a:txBody>
                    <a:bodyPr/>
                    <a:lstStyle/>
                    <a:p>
                      <a:pPr algn="ctr"/>
                      <a:r>
                        <a:rPr lang="en-US" sz="1200" dirty="0"/>
                        <a:t>30 mg</a:t>
                      </a:r>
                    </a:p>
                  </a:txBody>
                  <a:tcPr marT="0" marB="0">
                    <a:solidFill>
                      <a:schemeClr val="bg1"/>
                    </a:solidFill>
                  </a:tcPr>
                </a:tc>
                <a:tc rowSpan="2">
                  <a:txBody>
                    <a:bodyPr/>
                    <a:lstStyle/>
                    <a:p>
                      <a:pPr algn="ctr"/>
                      <a:r>
                        <a:rPr lang="en-US" sz="1200" dirty="0"/>
                        <a:t>*</a:t>
                      </a:r>
                    </a:p>
                  </a:txBody>
                  <a:tcPr marT="0" marB="0">
                    <a:solidFill>
                      <a:schemeClr val="bg1"/>
                    </a:solidFill>
                  </a:tcPr>
                </a:tc>
                <a:extLst>
                  <a:ext uri="{0D108BD9-81ED-4DB2-BD59-A6C34878D82A}">
                    <a16:rowId xmlns:a16="http://schemas.microsoft.com/office/drawing/2014/main" val="2228903047"/>
                  </a:ext>
                </a:extLst>
              </a:tr>
              <a:tr h="370840">
                <a:tc>
                  <a:txBody>
                    <a:bodyPr/>
                    <a:lstStyle/>
                    <a:p>
                      <a:pPr algn="ctr"/>
                      <a:r>
                        <a:rPr lang="en-US" sz="1200" dirty="0">
                          <a:solidFill>
                            <a:schemeClr val="bg1"/>
                          </a:solidFill>
                        </a:rPr>
                        <a:t>Vitamin A</a:t>
                      </a:r>
                    </a:p>
                  </a:txBody>
                  <a:tcPr marT="0" marB="0">
                    <a:solidFill>
                      <a:srgbClr val="1A3660"/>
                    </a:solidFill>
                  </a:tcPr>
                </a:tc>
                <a:tc>
                  <a:txBody>
                    <a:bodyPr/>
                    <a:lstStyle/>
                    <a:p>
                      <a:pPr algn="ctr"/>
                      <a:r>
                        <a:rPr lang="en-US" sz="1200" dirty="0">
                          <a:solidFill>
                            <a:schemeClr val="bg1"/>
                          </a:solidFill>
                        </a:rPr>
                        <a:t>5000 IU</a:t>
                      </a:r>
                    </a:p>
                  </a:txBody>
                  <a:tcPr marT="0" marB="0">
                    <a:solidFill>
                      <a:srgbClr val="1A3660"/>
                    </a:solidFill>
                  </a:tcPr>
                </a:tc>
                <a:tc>
                  <a:txBody>
                    <a:bodyPr/>
                    <a:lstStyle/>
                    <a:p>
                      <a:pPr algn="ctr"/>
                      <a:r>
                        <a:rPr lang="en-US" sz="1200" dirty="0">
                          <a:solidFill>
                            <a:schemeClr val="bg1"/>
                          </a:solidFill>
                        </a:rPr>
                        <a:t>167</a:t>
                      </a:r>
                    </a:p>
                  </a:txBody>
                  <a:tcPr marT="0" marB="0">
                    <a:lnR w="12700" cap="flat" cmpd="sng" algn="ctr">
                      <a:solidFill>
                        <a:schemeClr val="tx1"/>
                      </a:solidFill>
                      <a:prstDash val="solid"/>
                      <a:round/>
                      <a:headEnd type="none" w="med" len="med"/>
                      <a:tailEnd type="none" w="med" len="med"/>
                    </a:lnR>
                    <a:solidFill>
                      <a:srgbClr val="1A3660"/>
                    </a:solidFill>
                  </a:tcPr>
                </a:tc>
                <a:tc vMerge="1">
                  <a:txBody>
                    <a:bodyPr/>
                    <a:lstStyle/>
                    <a:p>
                      <a:pPr algn="ctr"/>
                      <a:endParaRPr lang="en-US" sz="1200" dirty="0"/>
                    </a:p>
                  </a:txBody>
                  <a:tcPr marT="0" marB="0">
                    <a:lnL w="12700" cap="flat" cmpd="sng" algn="ctr">
                      <a:solidFill>
                        <a:schemeClr val="tx1"/>
                      </a:solidFill>
                      <a:prstDash val="solid"/>
                      <a:round/>
                      <a:headEnd type="none" w="med" len="med"/>
                      <a:tailEnd type="none" w="med" len="med"/>
                    </a:lnL>
                    <a:solidFill>
                      <a:srgbClr val="F29593"/>
                    </a:solidFill>
                  </a:tcPr>
                </a:tc>
                <a:tc vMerge="1">
                  <a:txBody>
                    <a:bodyPr/>
                    <a:lstStyle/>
                    <a:p>
                      <a:pPr algn="ctr"/>
                      <a:endParaRPr lang="en-US" sz="1200" dirty="0"/>
                    </a:p>
                  </a:txBody>
                  <a:tcPr marT="0" marB="0">
                    <a:solidFill>
                      <a:srgbClr val="F29593"/>
                    </a:solidFill>
                  </a:tcPr>
                </a:tc>
                <a:tc vMerge="1">
                  <a:txBody>
                    <a:bodyPr/>
                    <a:lstStyle/>
                    <a:p>
                      <a:pPr algn="ctr"/>
                      <a:endParaRPr lang="en-US" sz="1200" dirty="0"/>
                    </a:p>
                  </a:txBody>
                  <a:tcPr marT="0" marB="0">
                    <a:solidFill>
                      <a:srgbClr val="F29593"/>
                    </a:solidFill>
                  </a:tcPr>
                </a:tc>
                <a:extLst>
                  <a:ext uri="{0D108BD9-81ED-4DB2-BD59-A6C34878D82A}">
                    <a16:rowId xmlns:a16="http://schemas.microsoft.com/office/drawing/2014/main" val="3784098851"/>
                  </a:ext>
                </a:extLst>
              </a:tr>
            </a:tbl>
          </a:graphicData>
        </a:graphic>
      </p:graphicFrame>
      <p:pic>
        <p:nvPicPr>
          <p:cNvPr id="6" name="Picture 5">
            <a:extLst>
              <a:ext uri="{FF2B5EF4-FFF2-40B4-BE49-F238E27FC236}">
                <a16:creationId xmlns:a16="http://schemas.microsoft.com/office/drawing/2014/main" id="{7DE12905-3381-4FEF-80A9-A8C5138E3BE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65943" y="533214"/>
            <a:ext cx="4860114" cy="1162487"/>
          </a:xfrm>
          <a:prstGeom prst="rect">
            <a:avLst/>
          </a:prstGeom>
        </p:spPr>
      </p:pic>
      <p:sp>
        <p:nvSpPr>
          <p:cNvPr id="2" name="TextBox 1">
            <a:extLst>
              <a:ext uri="{FF2B5EF4-FFF2-40B4-BE49-F238E27FC236}">
                <a16:creationId xmlns:a16="http://schemas.microsoft.com/office/drawing/2014/main" id="{6309DDB5-1D05-42DA-ABCC-B653B5257C8B}"/>
              </a:ext>
            </a:extLst>
          </p:cNvPr>
          <p:cNvSpPr txBox="1"/>
          <p:nvPr/>
        </p:nvSpPr>
        <p:spPr>
          <a:xfrm>
            <a:off x="4077477" y="-5436288"/>
            <a:ext cx="7324531"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Sperigen® is a nutritional supplement designed for: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Supporting reproductive health in men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Protecting the cells (and especially sperms) from oxidative stress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Regulating the hormonal activities  </a:t>
            </a:r>
          </a:p>
        </p:txBody>
      </p:sp>
      <p:pic>
        <p:nvPicPr>
          <p:cNvPr id="5" name="Graphic 4" descr="Medicine with solid fill">
            <a:extLst>
              <a:ext uri="{FF2B5EF4-FFF2-40B4-BE49-F238E27FC236}">
                <a16:creationId xmlns:a16="http://schemas.microsoft.com/office/drawing/2014/main" id="{D1E520B7-1CC8-4887-A970-1DAA39C81C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5826" y="-3402348"/>
            <a:ext cx="914400" cy="914400"/>
          </a:xfrm>
          <a:prstGeom prst="rect">
            <a:avLst/>
          </a:prstGeom>
        </p:spPr>
      </p:pic>
      <p:sp>
        <p:nvSpPr>
          <p:cNvPr id="8" name="Freeform 49">
            <a:extLst>
              <a:ext uri="{FF2B5EF4-FFF2-40B4-BE49-F238E27FC236}">
                <a16:creationId xmlns:a16="http://schemas.microsoft.com/office/drawing/2014/main" id="{5B8F6159-7D38-45BF-BE15-FCE9F1868579}"/>
              </a:ext>
            </a:extLst>
          </p:cNvPr>
          <p:cNvSpPr>
            <a:spLocks noChangeAspect="1"/>
          </p:cNvSpPr>
          <p:nvPr/>
        </p:nvSpPr>
        <p:spPr>
          <a:xfrm>
            <a:off x="8311684" y="-3392195"/>
            <a:ext cx="731426" cy="731426"/>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1A36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1A3660"/>
              </a:solidFill>
              <a:effectLst/>
              <a:uLnTx/>
              <a:uFillTx/>
              <a:latin typeface="Arial"/>
              <a:ea typeface="맑은 고딕" panose="020B0503020000020004" pitchFamily="34" charset="-127"/>
              <a:cs typeface="+mn-cs"/>
            </a:endParaRPr>
          </a:p>
        </p:txBody>
      </p:sp>
      <p:sp>
        <p:nvSpPr>
          <p:cNvPr id="7" name="TextBox 6">
            <a:extLst>
              <a:ext uri="{FF2B5EF4-FFF2-40B4-BE49-F238E27FC236}">
                <a16:creationId xmlns:a16="http://schemas.microsoft.com/office/drawing/2014/main" id="{2FF6F242-8D53-4732-9652-C3A287130E4A}"/>
              </a:ext>
            </a:extLst>
          </p:cNvPr>
          <p:cNvSpPr txBox="1"/>
          <p:nvPr/>
        </p:nvSpPr>
        <p:spPr>
          <a:xfrm>
            <a:off x="4077477" y="-2573909"/>
            <a:ext cx="14649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Serving Size: 2 tablets</a:t>
            </a:r>
          </a:p>
        </p:txBody>
      </p:sp>
      <p:pic>
        <p:nvPicPr>
          <p:cNvPr id="10" name="Graphic 9" descr="Stopwatch with solid fill">
            <a:extLst>
              <a:ext uri="{FF2B5EF4-FFF2-40B4-BE49-F238E27FC236}">
                <a16:creationId xmlns:a16="http://schemas.microsoft.com/office/drawing/2014/main" id="{C97D077F-679A-4773-A200-72C881B66D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3085" y="-3475535"/>
            <a:ext cx="914400" cy="914400"/>
          </a:xfrm>
          <a:prstGeom prst="rect">
            <a:avLst/>
          </a:prstGeom>
        </p:spPr>
      </p:pic>
      <p:sp>
        <p:nvSpPr>
          <p:cNvPr id="12" name="TextBox 11">
            <a:extLst>
              <a:ext uri="{FF2B5EF4-FFF2-40B4-BE49-F238E27FC236}">
                <a16:creationId xmlns:a16="http://schemas.microsoft.com/office/drawing/2014/main" id="{B3C84570-FE89-445E-A24C-4935F817B07B}"/>
              </a:ext>
            </a:extLst>
          </p:cNvPr>
          <p:cNvSpPr txBox="1"/>
          <p:nvPr/>
        </p:nvSpPr>
        <p:spPr>
          <a:xfrm>
            <a:off x="5686563" y="-2605790"/>
            <a:ext cx="21172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in the morning and 1 in the evening</a:t>
            </a:r>
          </a:p>
        </p:txBody>
      </p:sp>
      <p:sp>
        <p:nvSpPr>
          <p:cNvPr id="13" name="TextBox 12">
            <a:extLst>
              <a:ext uri="{FF2B5EF4-FFF2-40B4-BE49-F238E27FC236}">
                <a16:creationId xmlns:a16="http://schemas.microsoft.com/office/drawing/2014/main" id="{57983F4B-23A7-4907-B64C-5B60A23B4FFD}"/>
              </a:ext>
            </a:extLst>
          </p:cNvPr>
          <p:cNvSpPr txBox="1"/>
          <p:nvPr/>
        </p:nvSpPr>
        <p:spPr>
          <a:xfrm>
            <a:off x="8080587" y="-2506427"/>
            <a:ext cx="14649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meal</a:t>
            </a:r>
          </a:p>
        </p:txBody>
      </p:sp>
      <p:sp>
        <p:nvSpPr>
          <p:cNvPr id="9" name="矩形: 圆角 6">
            <a:extLst>
              <a:ext uri="{FF2B5EF4-FFF2-40B4-BE49-F238E27FC236}">
                <a16:creationId xmlns:a16="http://schemas.microsoft.com/office/drawing/2014/main" id="{4571AA9B-F708-7038-1487-811910FA088C}"/>
              </a:ext>
            </a:extLst>
          </p:cNvPr>
          <p:cNvSpPr/>
          <p:nvPr/>
        </p:nvSpPr>
        <p:spPr>
          <a:xfrm>
            <a:off x="2455506" y="2081171"/>
            <a:ext cx="8154787" cy="3357061"/>
          </a:xfrm>
          <a:prstGeom prst="roundRect">
            <a:avLst/>
          </a:prstGeom>
          <a:noFill/>
          <a:ln w="12700" cap="flat" cmpd="sng" algn="ctr">
            <a:solidFill>
              <a:srgbClr val="393737"/>
            </a:solidFill>
            <a:prstDash val="solid"/>
            <a:miter lim="800000"/>
          </a:ln>
          <a:effectLst>
            <a:outerShdw blurRad="76200" dist="38100" dir="5400000" sx="101000" sy="101000" algn="t" rotWithShape="0">
              <a:prstClr val="black">
                <a:alpha val="39000"/>
              </a:prstClr>
            </a:outerShdw>
            <a:softEdge rad="0"/>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pic>
        <p:nvPicPr>
          <p:cNvPr id="4" name="Picture 3">
            <a:extLst>
              <a:ext uri="{FF2B5EF4-FFF2-40B4-BE49-F238E27FC236}">
                <a16:creationId xmlns:a16="http://schemas.microsoft.com/office/drawing/2014/main" id="{A491D8A5-A64F-4E96-9F61-DA77ECBA49E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04747" y="1250143"/>
            <a:ext cx="5014677" cy="5014677"/>
          </a:xfrm>
          <a:prstGeom prst="rect">
            <a:avLst/>
          </a:prstGeom>
        </p:spPr>
      </p:pic>
      <p:sp>
        <p:nvSpPr>
          <p:cNvPr id="19" name="TextBox 18">
            <a:extLst>
              <a:ext uri="{FF2B5EF4-FFF2-40B4-BE49-F238E27FC236}">
                <a16:creationId xmlns:a16="http://schemas.microsoft.com/office/drawing/2014/main" id="{57A8D7A6-87C5-CC56-8B18-02914E2CFC3C}"/>
              </a:ext>
            </a:extLst>
          </p:cNvPr>
          <p:cNvSpPr txBox="1"/>
          <p:nvPr/>
        </p:nvSpPr>
        <p:spPr>
          <a:xfrm>
            <a:off x="3548297" y="2659632"/>
            <a:ext cx="655294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Sperigen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by a comprehensive combination of essential trace elements, vitamins and antioxidants, not only improves sperm parameters and consequently improves fertility, but also provides the required nutrients for general health in men.</a:t>
            </a:r>
          </a:p>
        </p:txBody>
      </p:sp>
      <p:pic>
        <p:nvPicPr>
          <p:cNvPr id="14" name="Picture 13">
            <a:extLst>
              <a:ext uri="{FF2B5EF4-FFF2-40B4-BE49-F238E27FC236}">
                <a16:creationId xmlns:a16="http://schemas.microsoft.com/office/drawing/2014/main" id="{8D076A10-7474-458E-8788-F99C38BB8C3C}"/>
              </a:ext>
            </a:extLst>
          </p:cNvPr>
          <p:cNvPicPr>
            <a:picLocks noChangeAspect="1"/>
          </p:cNvPicPr>
          <p:nvPr/>
        </p:nvPicPr>
        <p:blipFill rotWithShape="1">
          <a:blip r:embed="rId8">
            <a:extLst>
              <a:ext uri="{28A0092B-C50C-407E-A947-70E740481C1C}">
                <a14:useLocalDpi xmlns:a14="http://schemas.microsoft.com/office/drawing/2010/main" val="0"/>
              </a:ext>
            </a:extLst>
          </a:blip>
          <a:srcRect l="15079" t="17397" r="14191" b="17588"/>
          <a:stretch/>
        </p:blipFill>
        <p:spPr>
          <a:xfrm>
            <a:off x="395041" y="5794384"/>
            <a:ext cx="859701" cy="790246"/>
          </a:xfrm>
          <a:prstGeom prst="rect">
            <a:avLst/>
          </a:prstGeom>
        </p:spPr>
      </p:pic>
      <p:sp>
        <p:nvSpPr>
          <p:cNvPr id="15" name="Slide Number Placeholder 26">
            <a:extLst>
              <a:ext uri="{FF2B5EF4-FFF2-40B4-BE49-F238E27FC236}">
                <a16:creationId xmlns:a16="http://schemas.microsoft.com/office/drawing/2014/main" id="{547AABF4-01CC-4DB3-941B-E01894362C2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4BE1E4-34D3-44CE-9546-AB01A48563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96E64D-F0D4-426A-A262-CC7EE00FFAB9}"/>
              </a:ext>
            </a:extLst>
          </p:cNvPr>
          <p:cNvPicPr>
            <a:picLocks noChangeAspect="1"/>
          </p:cNvPicPr>
          <p:nvPr/>
        </p:nvPicPr>
        <p:blipFill>
          <a:blip r:embed="rId3"/>
          <a:stretch>
            <a:fillRect/>
          </a:stretch>
        </p:blipFill>
        <p:spPr>
          <a:xfrm>
            <a:off x="7235191" y="-82868"/>
            <a:ext cx="4956810" cy="6940868"/>
          </a:xfrm>
          <a:prstGeom prst="rect">
            <a:avLst/>
          </a:prstGeom>
        </p:spPr>
      </p:pic>
      <p:sp>
        <p:nvSpPr>
          <p:cNvPr id="8" name="TextBox 7">
            <a:extLst>
              <a:ext uri="{FF2B5EF4-FFF2-40B4-BE49-F238E27FC236}">
                <a16:creationId xmlns:a16="http://schemas.microsoft.com/office/drawing/2014/main" id="{C8A5D01F-06F3-4DD3-8507-E8AF2CC54D6F}"/>
              </a:ext>
            </a:extLst>
          </p:cNvPr>
          <p:cNvSpPr txBox="1"/>
          <p:nvPr/>
        </p:nvSpPr>
        <p:spPr>
          <a:xfrm>
            <a:off x="560070" y="3999152"/>
            <a:ext cx="613616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C7C"/>
                </a:solidFill>
                <a:effectLst/>
                <a:uLnTx/>
                <a:uFillTx/>
                <a:latin typeface="Calibri" panose="020F0502020204030204"/>
                <a:ea typeface="+mn-ea"/>
                <a:cs typeface="+mn-cs"/>
              </a:rPr>
              <a:t>Category: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Fertility Booster in Women</a:t>
            </a:r>
            <a:endParaRPr kumimoji="0" lang="en-IN" sz="3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C41EAA2-951E-4A9E-983A-51EDBAE3A0BC}"/>
              </a:ext>
            </a:extLst>
          </p:cNvPr>
          <p:cNvPicPr>
            <a:picLocks noChangeAspect="1"/>
          </p:cNvPicPr>
          <p:nvPr/>
        </p:nvPicPr>
        <p:blipFill rotWithShape="1">
          <a:blip r:embed="rId4">
            <a:clrChange>
              <a:clrFrom>
                <a:srgbClr val="FFFFFF"/>
              </a:clrFrom>
              <a:clrTo>
                <a:srgbClr val="FFFFFF">
                  <a:alpha val="0"/>
                </a:srgbClr>
              </a:clrTo>
            </a:clrChange>
          </a:blip>
          <a:srcRect l="31500" t="21673" r="33749" b="41107"/>
          <a:stretch/>
        </p:blipFill>
        <p:spPr>
          <a:xfrm>
            <a:off x="2011680" y="1798035"/>
            <a:ext cx="2813153" cy="1694051"/>
          </a:xfrm>
          <a:prstGeom prst="rect">
            <a:avLst/>
          </a:prstGeom>
        </p:spPr>
      </p:pic>
    </p:spTree>
    <p:extLst>
      <p:ext uri="{BB962C8B-B14F-4D97-AF65-F5344CB8AC3E}">
        <p14:creationId xmlns:p14="http://schemas.microsoft.com/office/powerpoint/2010/main" val="348553157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EBEB2518-699C-4988-8C66-E5755E7AE298}"/>
              </a:ext>
            </a:extLst>
          </p:cNvPr>
          <p:cNvSpPr/>
          <p:nvPr/>
        </p:nvSpPr>
        <p:spPr>
          <a:xfrm>
            <a:off x="1589" y="0"/>
            <a:ext cx="1649729" cy="2476500"/>
          </a:xfrm>
          <a:custGeom>
            <a:avLst/>
            <a:gdLst>
              <a:gd name="connsiteX0" fmla="*/ 0 w 2111882"/>
              <a:gd name="connsiteY0" fmla="*/ 0 h 3170264"/>
              <a:gd name="connsiteX1" fmla="*/ 2111882 w 2111882"/>
              <a:gd name="connsiteY1" fmla="*/ 0 h 3170264"/>
              <a:gd name="connsiteX2" fmla="*/ 2111882 w 2111882"/>
              <a:gd name="connsiteY2" fmla="*/ 83018 h 3170264"/>
              <a:gd name="connsiteX3" fmla="*/ 2111882 w 2111882"/>
              <a:gd name="connsiteY3" fmla="*/ 1763025 h 3170264"/>
              <a:gd name="connsiteX4" fmla="*/ 1865389 w 2111882"/>
              <a:gd name="connsiteY4" fmla="*/ 2189462 h 3170264"/>
              <a:gd name="connsiteX5" fmla="*/ 263187 w 2111882"/>
              <a:gd name="connsiteY5" fmla="*/ 3113406 h 3170264"/>
              <a:gd name="connsiteX6" fmla="*/ 16695 w 2111882"/>
              <a:gd name="connsiteY6" fmla="*/ 3170264 h 3170264"/>
              <a:gd name="connsiteX7" fmla="*/ 0 w 2111882"/>
              <a:gd name="connsiteY7" fmla="*/ 3168450 h 3170264"/>
              <a:gd name="connsiteX8" fmla="*/ 0 w 2111882"/>
              <a:gd name="connsiteY8" fmla="*/ 0 h 3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882" h="3170264">
                <a:moveTo>
                  <a:pt x="0" y="0"/>
                </a:moveTo>
                <a:lnTo>
                  <a:pt x="2111882" y="0"/>
                </a:lnTo>
                <a:lnTo>
                  <a:pt x="2111882" y="83018"/>
                </a:lnTo>
                <a:cubicBezTo>
                  <a:pt x="2111882" y="1763025"/>
                  <a:pt x="2111882" y="1763025"/>
                  <a:pt x="2111882" y="1763025"/>
                </a:cubicBezTo>
                <a:cubicBezTo>
                  <a:pt x="2111882" y="1919385"/>
                  <a:pt x="1998116" y="2108912"/>
                  <a:pt x="1865389" y="2189462"/>
                </a:cubicBezTo>
                <a:cubicBezTo>
                  <a:pt x="263187" y="3113406"/>
                  <a:pt x="263187" y="3113406"/>
                  <a:pt x="263187" y="3113406"/>
                </a:cubicBezTo>
                <a:cubicBezTo>
                  <a:pt x="194454" y="3151312"/>
                  <a:pt x="105574" y="3170264"/>
                  <a:pt x="16695" y="3170264"/>
                </a:cubicBezTo>
                <a:lnTo>
                  <a:pt x="0" y="3168450"/>
                </a:lnTo>
                <a:lnTo>
                  <a:pt x="0" y="0"/>
                </a:lnTo>
                <a:close/>
              </a:path>
            </a:pathLst>
          </a:custGeom>
          <a:solidFill>
            <a:srgbClr val="004C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17" name="Freeform 5">
            <a:extLst>
              <a:ext uri="{FF2B5EF4-FFF2-40B4-BE49-F238E27FC236}">
                <a16:creationId xmlns:a16="http://schemas.microsoft.com/office/drawing/2014/main" id="{DCE30EB8-9C1E-4414-8C0C-2612F5ADC492}"/>
              </a:ext>
            </a:extLst>
          </p:cNvPr>
          <p:cNvSpPr>
            <a:spLocks/>
          </p:cNvSpPr>
          <p:nvPr/>
        </p:nvSpPr>
        <p:spPr bwMode="auto">
          <a:xfrm>
            <a:off x="11373301" y="835959"/>
            <a:ext cx="574766" cy="645355"/>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solidFill>
            <a:srgbClr val="5F8FA7"/>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8" name="Freeform 5">
            <a:extLst>
              <a:ext uri="{FF2B5EF4-FFF2-40B4-BE49-F238E27FC236}">
                <a16:creationId xmlns:a16="http://schemas.microsoft.com/office/drawing/2014/main" id="{41E8F017-6BF6-4688-B880-E21DEAE410EC}"/>
              </a:ext>
            </a:extLst>
          </p:cNvPr>
          <p:cNvSpPr>
            <a:spLocks/>
          </p:cNvSpPr>
          <p:nvPr/>
        </p:nvSpPr>
        <p:spPr bwMode="auto">
          <a:xfrm>
            <a:off x="7620875" y="4337101"/>
            <a:ext cx="445027" cy="499682"/>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solidFill>
            <a:srgbClr val="BFD2DC"/>
          </a:solidFill>
          <a:ln>
            <a:noFill/>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5" name="Text Placeholder 10">
            <a:extLst>
              <a:ext uri="{FF2B5EF4-FFF2-40B4-BE49-F238E27FC236}">
                <a16:creationId xmlns:a16="http://schemas.microsoft.com/office/drawing/2014/main" id="{CA78C570-96E9-4BCD-A737-7440538B440C}"/>
              </a:ext>
            </a:extLst>
          </p:cNvPr>
          <p:cNvSpPr txBox="1">
            <a:spLocks/>
          </p:cNvSpPr>
          <p:nvPr/>
        </p:nvSpPr>
        <p:spPr>
          <a:xfrm>
            <a:off x="5615886" y="1258271"/>
            <a:ext cx="1653530" cy="1356334"/>
          </a:xfrm>
          <a:prstGeom prst="rect">
            <a:avLst/>
          </a:prstGeom>
        </p:spPr>
        <p:txBody>
          <a:bodyPr lIns="0" tIns="0" rIns="0" bIns="0" anchor="ctr"/>
          <a:lstStyle>
            <a:lvl1pPr marL="457120" indent="-457120" algn="l" defTabSz="1218987"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80000"/>
              </a:lnSpc>
              <a:spcBef>
                <a:spcPct val="20000"/>
              </a:spcBef>
              <a:spcAft>
                <a:spcPts val="0"/>
              </a:spcAft>
              <a:buClrTx/>
              <a:buSzTx/>
              <a:buFont typeface="Arial" pitchFamily="34" charset="0"/>
              <a:buNone/>
              <a:tabLst/>
              <a:defRPr/>
            </a:pPr>
            <a:r>
              <a:rPr kumimoji="0" lang="en-IN" sz="2400" b="0" i="0" u="none" strike="noStrike" kern="1200" cap="none" spc="0" normalizeH="0" baseline="0" noProof="0" dirty="0">
                <a:ln>
                  <a:noFill/>
                </a:ln>
                <a:solidFill>
                  <a:prstClr val="white"/>
                </a:solidFill>
                <a:effectLst/>
                <a:uLnTx/>
                <a:uFillTx/>
                <a:latin typeface="Segoe UI"/>
                <a:ea typeface="+mn-ea"/>
                <a:cs typeface="+mn-cs"/>
              </a:rPr>
              <a:t>Meet Our</a:t>
            </a:r>
          </a:p>
          <a:p>
            <a:pPr marL="0" marR="0" lvl="0" indent="0" algn="ctr" defTabSz="1218987" rtl="0" eaLnBrk="1" fontAlgn="auto" latinLnBrk="0" hangingPunct="1">
              <a:lnSpc>
                <a:spcPct val="80000"/>
              </a:lnSpc>
              <a:spcBef>
                <a:spcPct val="20000"/>
              </a:spcBef>
              <a:spcAft>
                <a:spcPts val="0"/>
              </a:spcAft>
              <a:buClrTx/>
              <a:buSzTx/>
              <a:buFont typeface="Arial" pitchFamily="34" charset="0"/>
              <a:buNone/>
              <a:tabLst/>
              <a:defRPr/>
            </a:pPr>
            <a:r>
              <a:rPr kumimoji="0" lang="en-IN" sz="5400" b="1" i="0" u="none" strike="noStrike" kern="1200" cap="none" spc="0" normalizeH="0" baseline="0" noProof="0" dirty="0">
                <a:ln>
                  <a:noFill/>
                </a:ln>
                <a:solidFill>
                  <a:prstClr val="white"/>
                </a:solidFill>
                <a:effectLst/>
                <a:uLnTx/>
                <a:uFillTx/>
                <a:latin typeface="Segoe UI"/>
                <a:ea typeface="+mn-ea"/>
                <a:cs typeface="+mn-cs"/>
              </a:rPr>
              <a:t>CEO</a:t>
            </a:r>
          </a:p>
        </p:txBody>
      </p:sp>
      <p:sp>
        <p:nvSpPr>
          <p:cNvPr id="3" name="Picture Placeholder 2">
            <a:extLst>
              <a:ext uri="{FF2B5EF4-FFF2-40B4-BE49-F238E27FC236}">
                <a16:creationId xmlns:a16="http://schemas.microsoft.com/office/drawing/2014/main" id="{1077B5A0-0161-4121-B0D5-A2B680A5339F}"/>
              </a:ext>
            </a:extLst>
          </p:cNvPr>
          <p:cNvSpPr>
            <a:spLocks noGrp="1"/>
          </p:cNvSpPr>
          <p:nvPr>
            <p:ph type="pic" sz="quarter" idx="13"/>
          </p:nvPr>
        </p:nvSpPr>
        <p:spPr>
          <a:xfrm>
            <a:off x="7534967" y="837599"/>
            <a:ext cx="4474989" cy="4473824"/>
          </a:xfrm>
          <a:blipFill dpi="0" rotWithShape="1">
            <a:blip r:embed="rId3"/>
            <a:srcRect/>
            <a:stretch>
              <a:fillRect/>
            </a:stretch>
          </a:blipFill>
          <a:effectLst>
            <a:innerShdw blurRad="63500" dist="50800" dir="16200000">
              <a:prstClr val="black">
                <a:alpha val="50000"/>
              </a:prstClr>
            </a:innerShdw>
          </a:effectLst>
        </p:spPr>
      </p:sp>
      <p:sp>
        <p:nvSpPr>
          <p:cNvPr id="10" name="Freeform 5">
            <a:extLst>
              <a:ext uri="{FF2B5EF4-FFF2-40B4-BE49-F238E27FC236}">
                <a16:creationId xmlns:a16="http://schemas.microsoft.com/office/drawing/2014/main" id="{8FDC3B3B-398D-4D49-BF54-26DF29D878BA}"/>
              </a:ext>
            </a:extLst>
          </p:cNvPr>
          <p:cNvSpPr>
            <a:spLocks/>
          </p:cNvSpPr>
          <p:nvPr/>
        </p:nvSpPr>
        <p:spPr bwMode="auto">
          <a:xfrm>
            <a:off x="6493640" y="321447"/>
            <a:ext cx="1958876" cy="2199453"/>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solidFill>
            <a:srgbClr val="004C72"/>
          </a:solidFill>
          <a:ln>
            <a:noFill/>
          </a:ln>
          <a:effectLst>
            <a:outerShdw blurRad="736600" dist="3175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BF08E9E4-01D8-437E-B5BE-64974B78BDA5}"/>
              </a:ext>
            </a:extLst>
          </p:cNvPr>
          <p:cNvSpPr txBox="1"/>
          <p:nvPr/>
        </p:nvSpPr>
        <p:spPr>
          <a:xfrm>
            <a:off x="421690" y="5373723"/>
            <a:ext cx="80308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The prevalence of </a:t>
            </a:r>
            <a:r>
              <a:rPr kumimoji="0" lang="en-US" sz="1800" b="0" i="0" u="none" strike="noStrike" kern="1200" cap="none" spc="0" normalizeH="0" baseline="0" noProof="0" dirty="0">
                <a:ln>
                  <a:noFill/>
                </a:ln>
                <a:solidFill>
                  <a:srgbClr val="FF33CC"/>
                </a:solidFill>
                <a:effectLst/>
                <a:uLnTx/>
                <a:uFillTx/>
                <a:latin typeface="Cambria" panose="02040503050406030204" pitchFamily="18" charset="0"/>
                <a:ea typeface="Calibri" panose="020F0502020204030204" pitchFamily="34" charset="0"/>
                <a:cs typeface="Arial" panose="020B0604020202020204" pitchFamily="34" charset="0"/>
              </a:rPr>
              <a:t>female</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libri" panose="020F0502020204030204" pitchFamily="34" charset="0"/>
                <a:cs typeface="Arial" panose="020B0604020202020204" pitchFamily="34" charset="0"/>
              </a:rPr>
              <a:t>male</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7030A0"/>
                </a:solidFill>
                <a:effectLst/>
                <a:uLnTx/>
                <a:uFillTx/>
                <a:latin typeface="Cambria" panose="02040503050406030204" pitchFamily="18" charset="0"/>
                <a:ea typeface="Calibri" panose="020F0502020204030204" pitchFamily="34" charset="0"/>
                <a:cs typeface="Arial" panose="020B0604020202020204" pitchFamily="34" charset="0"/>
              </a:rPr>
              <a:t>both,</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 and </a:t>
            </a:r>
            <a:r>
              <a:rPr kumimoji="0" lang="en-US" sz="1800" b="1"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unexplained</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 causes was estimated to be </a:t>
            </a:r>
            <a:r>
              <a:rPr kumimoji="0" lang="en-US" sz="1800" b="0" i="0" u="none" strike="noStrike" kern="1200" cap="none" spc="0" normalizeH="0" baseline="0" noProof="0" dirty="0">
                <a:ln>
                  <a:noFill/>
                </a:ln>
                <a:solidFill>
                  <a:srgbClr val="FF33CC"/>
                </a:solidFill>
                <a:effectLst/>
                <a:uLnTx/>
                <a:uFillTx/>
                <a:latin typeface="Cambria" panose="02040503050406030204" pitchFamily="18" charset="0"/>
                <a:ea typeface="Calibri" panose="020F0502020204030204" pitchFamily="34" charset="0"/>
                <a:cs typeface="Arial" panose="020B0604020202020204" pitchFamily="34" charset="0"/>
              </a:rPr>
              <a:t>32.0%</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 (95% CI: 27.6-36.8), </a:t>
            </a:r>
            <a:r>
              <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libri" panose="020F0502020204030204" pitchFamily="34" charset="0"/>
                <a:cs typeface="Arial" panose="020B0604020202020204" pitchFamily="34" charset="0"/>
              </a:rPr>
              <a:t>43.3%</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 (95% CI: 38.2-48.6), </a:t>
            </a:r>
            <a:r>
              <a:rPr kumimoji="0" lang="en-US" sz="1800" b="0" i="0" u="none" strike="noStrike" kern="1200" cap="none" spc="0" normalizeH="0" baseline="0" noProof="0" dirty="0">
                <a:ln>
                  <a:noFill/>
                </a:ln>
                <a:solidFill>
                  <a:srgbClr val="7030A0"/>
                </a:solidFill>
                <a:effectLst/>
                <a:uLnTx/>
                <a:uFillTx/>
                <a:latin typeface="Cambria" panose="02040503050406030204" pitchFamily="18" charset="0"/>
                <a:ea typeface="Calibri" panose="020F0502020204030204" pitchFamily="34" charset="0"/>
                <a:cs typeface="Arial" panose="020B0604020202020204" pitchFamily="34" charset="0"/>
              </a:rPr>
              <a:t>12.5%</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 (95% CI: 9.6-16.2), and </a:t>
            </a:r>
            <a:r>
              <a:rPr kumimoji="0" lang="en-US" sz="1800" b="1"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13.6%</a:t>
            </a:r>
            <a:r>
              <a:rPr kumimoji="0" lang="en-US" sz="1800" b="0" i="0" u="none" strike="noStrike" kern="1200" cap="none" spc="0" normalizeH="0" baseline="0" noProof="0" dirty="0">
                <a:ln>
                  <a:noFill/>
                </a:ln>
                <a:solidFill>
                  <a:srgbClr val="212121"/>
                </a:solidFill>
                <a:effectLst/>
                <a:uLnTx/>
                <a:uFillTx/>
                <a:latin typeface="Cambria" panose="02040503050406030204" pitchFamily="18" charset="0"/>
                <a:ea typeface="Calibri" panose="020F0502020204030204" pitchFamily="34" charset="0"/>
                <a:cs typeface="Arial" panose="020B0604020202020204" pitchFamily="34" charset="0"/>
              </a:rPr>
              <a:t> (95% CI: 10.2-17.8), respectively.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1A8D787-3A04-466C-A82B-CE8D59FD347A}"/>
              </a:ext>
            </a:extLst>
          </p:cNvPr>
          <p:cNvPicPr>
            <a:picLocks noChangeAspect="1"/>
          </p:cNvPicPr>
          <p:nvPr/>
        </p:nvPicPr>
        <p:blipFill rotWithShape="1">
          <a:blip r:embed="rId4"/>
          <a:srcRect r="4274"/>
          <a:stretch/>
        </p:blipFill>
        <p:spPr>
          <a:xfrm>
            <a:off x="549884" y="2538800"/>
            <a:ext cx="6464419" cy="2087156"/>
          </a:xfrm>
          <a:prstGeom prst="rect">
            <a:avLst/>
          </a:prstGeom>
        </p:spPr>
      </p:pic>
      <p:sp>
        <p:nvSpPr>
          <p:cNvPr id="7" name="Arrow: Down 6">
            <a:extLst>
              <a:ext uri="{FF2B5EF4-FFF2-40B4-BE49-F238E27FC236}">
                <a16:creationId xmlns:a16="http://schemas.microsoft.com/office/drawing/2014/main" id="{BEDE5887-FCA4-439A-93CF-63A809E6DFEA}"/>
              </a:ext>
            </a:extLst>
          </p:cNvPr>
          <p:cNvSpPr/>
          <p:nvPr/>
        </p:nvSpPr>
        <p:spPr>
          <a:xfrm>
            <a:off x="3862874" y="4377949"/>
            <a:ext cx="345792" cy="880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14A9DD6-74D0-4A70-8C28-DA375AA93BC8}"/>
              </a:ext>
            </a:extLst>
          </p:cNvPr>
          <p:cNvSpPr txBox="1"/>
          <p:nvPr/>
        </p:nvSpPr>
        <p:spPr>
          <a:xfrm>
            <a:off x="736403" y="6538355"/>
            <a:ext cx="1063689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212121"/>
                </a:solidFill>
                <a:effectLst/>
                <a:uLnTx/>
                <a:uFillTx/>
                <a:latin typeface="Calibri" panose="020F0502020204030204"/>
                <a:ea typeface="Calibri" panose="020F0502020204030204" pitchFamily="34" charset="0"/>
                <a:cs typeface="Arial" panose="020B0604020202020204" pitchFamily="34" charset="0"/>
              </a:rPr>
              <a:t>Abangah</a:t>
            </a:r>
            <a:r>
              <a:rPr kumimoji="0" lang="en-US" sz="900" b="0" i="0" u="none" strike="noStrike" kern="1200" cap="none" spc="0" normalizeH="0" baseline="0" noProof="0" dirty="0">
                <a:ln>
                  <a:noFill/>
                </a:ln>
                <a:solidFill>
                  <a:srgbClr val="212121"/>
                </a:solidFill>
                <a:effectLst/>
                <a:uLnTx/>
                <a:uFillTx/>
                <a:latin typeface="Calibri" panose="020F0502020204030204"/>
                <a:ea typeface="Calibri" panose="020F0502020204030204" pitchFamily="34" charset="0"/>
                <a:cs typeface="Arial" panose="020B0604020202020204" pitchFamily="34" charset="0"/>
              </a:rPr>
              <a:t> GH, et al. Int J </a:t>
            </a:r>
            <a:r>
              <a:rPr kumimoji="0" lang="en-US" sz="900" b="0" i="0" u="none" strike="noStrike" kern="1200" cap="none" spc="0" normalizeH="0" baseline="0" noProof="0" dirty="0" err="1">
                <a:ln>
                  <a:noFill/>
                </a:ln>
                <a:solidFill>
                  <a:srgbClr val="212121"/>
                </a:solidFill>
                <a:effectLst/>
                <a:uLnTx/>
                <a:uFillTx/>
                <a:latin typeface="Calibri" panose="020F0502020204030204"/>
                <a:ea typeface="Calibri" panose="020F0502020204030204" pitchFamily="34" charset="0"/>
                <a:cs typeface="Arial" panose="020B0604020202020204" pitchFamily="34" charset="0"/>
              </a:rPr>
              <a:t>Fertil</a:t>
            </a:r>
            <a:r>
              <a:rPr kumimoji="0" lang="en-US" sz="900" b="0" i="0" u="none" strike="noStrike" kern="1200" cap="none" spc="0" normalizeH="0" baseline="0" noProof="0" dirty="0">
                <a:ln>
                  <a:noFill/>
                </a:ln>
                <a:solidFill>
                  <a:srgbClr val="212121"/>
                </a:solidFill>
                <a:effectLst/>
                <a:uLnTx/>
                <a:uFillTx/>
                <a:latin typeface="Calibri" panose="020F0502020204030204"/>
                <a:ea typeface="Calibri" panose="020F0502020204030204" pitchFamily="34" charset="0"/>
                <a:cs typeface="Arial" panose="020B0604020202020204" pitchFamily="34" charset="0"/>
              </a:rPr>
              <a:t> </a:t>
            </a:r>
            <a:r>
              <a:rPr kumimoji="0" lang="en-US" sz="900" b="0" i="0" u="none" strike="noStrike" kern="1200" cap="none" spc="0" normalizeH="0" baseline="0" noProof="0" dirty="0" err="1">
                <a:ln>
                  <a:noFill/>
                </a:ln>
                <a:solidFill>
                  <a:srgbClr val="212121"/>
                </a:solidFill>
                <a:effectLst/>
                <a:uLnTx/>
                <a:uFillTx/>
                <a:latin typeface="Calibri" panose="020F0502020204030204"/>
                <a:ea typeface="Calibri" panose="020F0502020204030204" pitchFamily="34" charset="0"/>
                <a:cs typeface="Arial" panose="020B0604020202020204" pitchFamily="34" charset="0"/>
              </a:rPr>
              <a:t>Steril</a:t>
            </a:r>
            <a:r>
              <a:rPr kumimoji="0" lang="en-US" sz="900" b="0" i="0" u="none" strike="noStrike" kern="1200" cap="none" spc="0" normalizeH="0" baseline="0" noProof="0" dirty="0">
                <a:ln>
                  <a:noFill/>
                </a:ln>
                <a:solidFill>
                  <a:srgbClr val="212121"/>
                </a:solidFill>
                <a:effectLst/>
                <a:uLnTx/>
                <a:uFillTx/>
                <a:latin typeface="Calibri" panose="020F0502020204030204"/>
                <a:ea typeface="Calibri" panose="020F0502020204030204" pitchFamily="34" charset="0"/>
                <a:cs typeface="Arial" panose="020B0604020202020204" pitchFamily="34" charset="0"/>
              </a:rPr>
              <a:t>. 2023 Apr.</a:t>
            </a:r>
            <a:endParaRPr kumimoji="0" lang="en-US" sz="9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DB7E00E-70A0-7C31-A36E-F11C3F8A8FD5}"/>
              </a:ext>
            </a:extLst>
          </p:cNvPr>
          <p:cNvSpPr txBox="1"/>
          <p:nvPr/>
        </p:nvSpPr>
        <p:spPr>
          <a:xfrm>
            <a:off x="164430" y="6432296"/>
            <a:ext cx="6667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273810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ACF0A-6055-4758-9CAD-DFE25D60086C}"/>
              </a:ext>
            </a:extLst>
          </p:cNvPr>
          <p:cNvPicPr>
            <a:picLocks noChangeAspect="1"/>
          </p:cNvPicPr>
          <p:nvPr/>
        </p:nvPicPr>
        <p:blipFill>
          <a:blip r:embed="rId3"/>
          <a:stretch>
            <a:fillRect/>
          </a:stretch>
        </p:blipFill>
        <p:spPr>
          <a:xfrm>
            <a:off x="1232735" y="1975792"/>
            <a:ext cx="992771" cy="4558357"/>
          </a:xfrm>
          <a:prstGeom prst="rect">
            <a:avLst/>
          </a:prstGeom>
        </p:spPr>
      </p:pic>
      <p:sp>
        <p:nvSpPr>
          <p:cNvPr id="5" name="Rectangle 4">
            <a:extLst>
              <a:ext uri="{FF2B5EF4-FFF2-40B4-BE49-F238E27FC236}">
                <a16:creationId xmlns:a16="http://schemas.microsoft.com/office/drawing/2014/main" id="{8ED34FFF-1954-4CF2-B377-ABA532D7D1AD}"/>
              </a:ext>
            </a:extLst>
          </p:cNvPr>
          <p:cNvSpPr/>
          <p:nvPr/>
        </p:nvSpPr>
        <p:spPr>
          <a:xfrm>
            <a:off x="2097113" y="5759828"/>
            <a:ext cx="31837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2E2E"/>
                </a:solidFill>
                <a:effectLst/>
                <a:uLnTx/>
                <a:uFillTx/>
                <a:latin typeface="Calibri" panose="020F0502020204030204"/>
                <a:ea typeface="+mn-ea"/>
                <a:cs typeface="+mn-cs"/>
              </a:rPr>
              <a:t>Environmental pollution</a:t>
            </a:r>
          </a:p>
        </p:txBody>
      </p:sp>
      <p:sp>
        <p:nvSpPr>
          <p:cNvPr id="6" name="Rectangle 5">
            <a:extLst>
              <a:ext uri="{FF2B5EF4-FFF2-40B4-BE49-F238E27FC236}">
                <a16:creationId xmlns:a16="http://schemas.microsoft.com/office/drawing/2014/main" id="{3C6D7350-4A64-42C3-88D4-4E7F3CB8E9CA}"/>
              </a:ext>
            </a:extLst>
          </p:cNvPr>
          <p:cNvSpPr/>
          <p:nvPr/>
        </p:nvSpPr>
        <p:spPr>
          <a:xfrm>
            <a:off x="2270673" y="2283703"/>
            <a:ext cx="89800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2E2E"/>
                </a:solidFill>
                <a:effectLst/>
                <a:uLnTx/>
                <a:uFillTx/>
                <a:latin typeface="Calibri" panose="020F0502020204030204"/>
                <a:ea typeface="+mn-ea"/>
                <a:cs typeface="+mn-cs"/>
              </a:rPr>
              <a:t>Obesity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390D561-52CB-4D85-BF52-D71D47A61491}"/>
              </a:ext>
            </a:extLst>
          </p:cNvPr>
          <p:cNvSpPr/>
          <p:nvPr/>
        </p:nvSpPr>
        <p:spPr>
          <a:xfrm>
            <a:off x="2188664" y="3133441"/>
            <a:ext cx="165141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2E2E"/>
                </a:solidFill>
                <a:effectLst/>
                <a:uLnTx/>
                <a:uFillTx/>
                <a:latin typeface="Calibri" panose="020F0502020204030204"/>
                <a:ea typeface="+mn-ea"/>
                <a:cs typeface="+mn-cs"/>
              </a:rPr>
              <a:t>Undernutrition </a:t>
            </a:r>
          </a:p>
        </p:txBody>
      </p:sp>
      <p:sp>
        <p:nvSpPr>
          <p:cNvPr id="8" name="Rectangle 7">
            <a:extLst>
              <a:ext uri="{FF2B5EF4-FFF2-40B4-BE49-F238E27FC236}">
                <a16:creationId xmlns:a16="http://schemas.microsoft.com/office/drawing/2014/main" id="{F1FBA7D4-1CEA-44DB-BAF4-AC176840556A}"/>
              </a:ext>
            </a:extLst>
          </p:cNvPr>
          <p:cNvSpPr/>
          <p:nvPr/>
        </p:nvSpPr>
        <p:spPr>
          <a:xfrm>
            <a:off x="2139526" y="4006166"/>
            <a:ext cx="18679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2E2E"/>
                </a:solidFill>
                <a:effectLst/>
                <a:uLnTx/>
                <a:uFillTx/>
                <a:latin typeface="Calibri" panose="020F0502020204030204"/>
                <a:ea typeface="+mn-ea"/>
                <a:cs typeface="+mn-cs"/>
              </a:rPr>
              <a:t>Cigarette smoking</a:t>
            </a:r>
          </a:p>
        </p:txBody>
      </p:sp>
      <p:sp>
        <p:nvSpPr>
          <p:cNvPr id="9" name="Rectangle 8">
            <a:extLst>
              <a:ext uri="{FF2B5EF4-FFF2-40B4-BE49-F238E27FC236}">
                <a16:creationId xmlns:a16="http://schemas.microsoft.com/office/drawing/2014/main" id="{C692A5E3-E0F1-462D-9701-983CB25FEE2C}"/>
              </a:ext>
            </a:extLst>
          </p:cNvPr>
          <p:cNvSpPr/>
          <p:nvPr/>
        </p:nvSpPr>
        <p:spPr>
          <a:xfrm>
            <a:off x="2128524" y="4865462"/>
            <a:ext cx="215764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2E2E"/>
                </a:solidFill>
                <a:effectLst/>
                <a:uLnTx/>
                <a:uFillTx/>
                <a:latin typeface="Calibri" panose="020F0502020204030204"/>
                <a:ea typeface="+mn-ea"/>
                <a:cs typeface="+mn-cs"/>
              </a:rPr>
              <a:t>Alcohol and drug use</a:t>
            </a:r>
          </a:p>
        </p:txBody>
      </p:sp>
      <p:pic>
        <p:nvPicPr>
          <p:cNvPr id="11" name="Picture 10">
            <a:extLst>
              <a:ext uri="{FF2B5EF4-FFF2-40B4-BE49-F238E27FC236}">
                <a16:creationId xmlns:a16="http://schemas.microsoft.com/office/drawing/2014/main" id="{B91A04FB-32D3-4375-A3D8-FFE001CD84AC}"/>
              </a:ext>
            </a:extLst>
          </p:cNvPr>
          <p:cNvPicPr>
            <a:picLocks noChangeAspect="1"/>
          </p:cNvPicPr>
          <p:nvPr/>
        </p:nvPicPr>
        <p:blipFill>
          <a:blip r:embed="rId4"/>
          <a:stretch>
            <a:fillRect/>
          </a:stretch>
        </p:blipFill>
        <p:spPr>
          <a:xfrm>
            <a:off x="6591049" y="2070523"/>
            <a:ext cx="3980698" cy="4463625"/>
          </a:xfrm>
          <a:prstGeom prst="rect">
            <a:avLst/>
          </a:prstGeom>
        </p:spPr>
      </p:pic>
      <p:sp>
        <p:nvSpPr>
          <p:cNvPr id="13" name="TextBox 12">
            <a:extLst>
              <a:ext uri="{FF2B5EF4-FFF2-40B4-BE49-F238E27FC236}">
                <a16:creationId xmlns:a16="http://schemas.microsoft.com/office/drawing/2014/main" id="{EE83F758-8A54-4150-9A5C-C369B678F7DE}"/>
              </a:ext>
            </a:extLst>
          </p:cNvPr>
          <p:cNvSpPr txBox="1"/>
          <p:nvPr/>
        </p:nvSpPr>
        <p:spPr>
          <a:xfrm>
            <a:off x="3048000" y="342902"/>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rPr>
              <a:t>Oxidative Stress and Female Infertility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E8F7F0D-482C-4EC4-A1FC-A91495769D6A}"/>
              </a:ext>
            </a:extLst>
          </p:cNvPr>
          <p:cNvSpPr/>
          <p:nvPr/>
        </p:nvSpPr>
        <p:spPr>
          <a:xfrm>
            <a:off x="1221964" y="1534192"/>
            <a:ext cx="389342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Factors that can cause oxidative stress</a:t>
            </a:r>
          </a:p>
        </p:txBody>
      </p:sp>
      <p:sp>
        <p:nvSpPr>
          <p:cNvPr id="16" name="TextBox 15">
            <a:extLst>
              <a:ext uri="{FF2B5EF4-FFF2-40B4-BE49-F238E27FC236}">
                <a16:creationId xmlns:a16="http://schemas.microsoft.com/office/drawing/2014/main" id="{E44181FF-FE5F-4122-BBA4-C09E61A9B4AD}"/>
              </a:ext>
            </a:extLst>
          </p:cNvPr>
          <p:cNvSpPr txBox="1"/>
          <p:nvPr/>
        </p:nvSpPr>
        <p:spPr>
          <a:xfrm>
            <a:off x="5775158" y="1614299"/>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Impact of oxidative stress in female reproduction</a:t>
            </a:r>
          </a:p>
        </p:txBody>
      </p:sp>
      <p:sp>
        <p:nvSpPr>
          <p:cNvPr id="3" name="TextBox 2">
            <a:extLst>
              <a:ext uri="{FF2B5EF4-FFF2-40B4-BE49-F238E27FC236}">
                <a16:creationId xmlns:a16="http://schemas.microsoft.com/office/drawing/2014/main" id="{B75BCC4A-4774-49BB-A7CF-311CAFE49820}"/>
              </a:ext>
            </a:extLst>
          </p:cNvPr>
          <p:cNvSpPr txBox="1"/>
          <p:nvPr/>
        </p:nvSpPr>
        <p:spPr>
          <a:xfrm>
            <a:off x="1381813" y="6565833"/>
            <a:ext cx="6092686"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Agarwal A, et al. Reproductive Biology and Endocrinology. 2012.</a:t>
            </a:r>
          </a:p>
        </p:txBody>
      </p:sp>
      <p:sp>
        <p:nvSpPr>
          <p:cNvPr id="10" name="Freeform 5">
            <a:extLst>
              <a:ext uri="{FF2B5EF4-FFF2-40B4-BE49-F238E27FC236}">
                <a16:creationId xmlns:a16="http://schemas.microsoft.com/office/drawing/2014/main" id="{8F34ED1E-9451-A122-3795-A65CC178D3F1}"/>
              </a:ext>
            </a:extLst>
          </p:cNvPr>
          <p:cNvSpPr>
            <a:spLocks/>
          </p:cNvSpPr>
          <p:nvPr/>
        </p:nvSpPr>
        <p:spPr bwMode="auto">
          <a:xfrm>
            <a:off x="17162797" y="820371"/>
            <a:ext cx="2578021" cy="2682402"/>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blipFill>
            <a:blip r:embed="rId5"/>
            <a:stretch>
              <a:fillRect/>
            </a:stretch>
          </a:blipFill>
          <a:ln>
            <a:noFill/>
          </a:ln>
          <a:effectLst>
            <a:outerShdw blurRad="254000" dist="279400" dir="8100000" algn="tr" rotWithShape="0">
              <a:prstClr val="black">
                <a:alpha val="14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2" name="Freeform 5">
            <a:extLst>
              <a:ext uri="{FF2B5EF4-FFF2-40B4-BE49-F238E27FC236}">
                <a16:creationId xmlns:a16="http://schemas.microsoft.com/office/drawing/2014/main" id="{EF588C56-7456-B572-9C6D-3A858A9E97CF}"/>
              </a:ext>
            </a:extLst>
          </p:cNvPr>
          <p:cNvSpPr>
            <a:spLocks/>
          </p:cNvSpPr>
          <p:nvPr/>
        </p:nvSpPr>
        <p:spPr bwMode="auto">
          <a:xfrm>
            <a:off x="-6844126" y="1718858"/>
            <a:ext cx="2578021" cy="2682402"/>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blipFill>
            <a:blip r:embed="rId6"/>
            <a:stretch>
              <a:fillRect/>
            </a:stretch>
          </a:blipFill>
          <a:ln>
            <a:noFill/>
          </a:ln>
          <a:effectLst>
            <a:outerShdw blurRad="254000" dist="279400" dir="8100000" algn="tr" rotWithShape="0">
              <a:prstClr val="black">
                <a:alpha val="14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5" name="Freeform 5">
            <a:extLst>
              <a:ext uri="{FF2B5EF4-FFF2-40B4-BE49-F238E27FC236}">
                <a16:creationId xmlns:a16="http://schemas.microsoft.com/office/drawing/2014/main" id="{8E0C0912-32E3-AA45-9F74-37FB0062EE1B}"/>
              </a:ext>
            </a:extLst>
          </p:cNvPr>
          <p:cNvSpPr>
            <a:spLocks/>
          </p:cNvSpPr>
          <p:nvPr/>
        </p:nvSpPr>
        <p:spPr bwMode="auto">
          <a:xfrm>
            <a:off x="-7166553" y="6129160"/>
            <a:ext cx="2578021" cy="2682402"/>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blipFill>
            <a:blip r:embed="rId7"/>
            <a:stretch>
              <a:fillRect/>
            </a:stretch>
          </a:blipFill>
          <a:ln>
            <a:noFill/>
          </a:ln>
          <a:effectLst>
            <a:outerShdw blurRad="254000" dist="279400" dir="8100000" algn="tr" rotWithShape="0">
              <a:prstClr val="black">
                <a:alpha val="14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7" name="Freeform 5">
            <a:extLst>
              <a:ext uri="{FF2B5EF4-FFF2-40B4-BE49-F238E27FC236}">
                <a16:creationId xmlns:a16="http://schemas.microsoft.com/office/drawing/2014/main" id="{69393033-45BB-8CEF-0BAB-EF74C80294AB}"/>
              </a:ext>
            </a:extLst>
          </p:cNvPr>
          <p:cNvSpPr>
            <a:spLocks/>
          </p:cNvSpPr>
          <p:nvPr/>
        </p:nvSpPr>
        <p:spPr bwMode="auto">
          <a:xfrm>
            <a:off x="-5247032" y="-2088244"/>
            <a:ext cx="1961853" cy="2088244"/>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blipFill>
            <a:blip r:embed="rId8"/>
            <a:stretch>
              <a:fillRect/>
            </a:stretch>
          </a:blipFill>
          <a:ln>
            <a:noFill/>
          </a:ln>
          <a:effectLst>
            <a:outerShdw blurRad="254000" dist="279400" dir="8100000" algn="tr" rotWithShape="0">
              <a:prstClr val="black">
                <a:alpha val="14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8" name="Freeform 5">
            <a:extLst>
              <a:ext uri="{FF2B5EF4-FFF2-40B4-BE49-F238E27FC236}">
                <a16:creationId xmlns:a16="http://schemas.microsoft.com/office/drawing/2014/main" id="{4E378353-8A81-DF20-8618-42420556341D}"/>
              </a:ext>
            </a:extLst>
          </p:cNvPr>
          <p:cNvSpPr>
            <a:spLocks/>
          </p:cNvSpPr>
          <p:nvPr/>
        </p:nvSpPr>
        <p:spPr bwMode="auto">
          <a:xfrm>
            <a:off x="14584776" y="5455464"/>
            <a:ext cx="2578021" cy="2682402"/>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blipFill>
            <a:blip r:embed="rId9"/>
            <a:stretch>
              <a:fillRect/>
            </a:stretch>
          </a:blipFill>
          <a:ln>
            <a:noFill/>
          </a:ln>
          <a:effectLst>
            <a:outerShdw blurRad="254000" dist="279400" dir="8100000" algn="tr" rotWithShape="0">
              <a:prstClr val="black">
                <a:alpha val="14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19" name="Freeform 5">
            <a:extLst>
              <a:ext uri="{FF2B5EF4-FFF2-40B4-BE49-F238E27FC236}">
                <a16:creationId xmlns:a16="http://schemas.microsoft.com/office/drawing/2014/main" id="{6A71E278-0470-2B5A-1B89-C5E871E02185}"/>
              </a:ext>
            </a:extLst>
          </p:cNvPr>
          <p:cNvSpPr>
            <a:spLocks/>
          </p:cNvSpPr>
          <p:nvPr/>
        </p:nvSpPr>
        <p:spPr bwMode="auto">
          <a:xfrm>
            <a:off x="4304123" y="9670998"/>
            <a:ext cx="2578021" cy="2682402"/>
          </a:xfrm>
          <a:custGeom>
            <a:avLst/>
            <a:gdLst>
              <a:gd name="T0" fmla="*/ 0 w 884"/>
              <a:gd name="T1" fmla="*/ 302 h 993"/>
              <a:gd name="T2" fmla="*/ 52 w 884"/>
              <a:gd name="T3" fmla="*/ 212 h 993"/>
              <a:gd name="T4" fmla="*/ 390 w 884"/>
              <a:gd name="T5" fmla="*/ 17 h 993"/>
              <a:gd name="T6" fmla="*/ 494 w 884"/>
              <a:gd name="T7" fmla="*/ 17 h 993"/>
              <a:gd name="T8" fmla="*/ 832 w 884"/>
              <a:gd name="T9" fmla="*/ 212 h 993"/>
              <a:gd name="T10" fmla="*/ 884 w 884"/>
              <a:gd name="T11" fmla="*/ 302 h 993"/>
              <a:gd name="T12" fmla="*/ 884 w 884"/>
              <a:gd name="T13" fmla="*/ 692 h 993"/>
              <a:gd name="T14" fmla="*/ 832 w 884"/>
              <a:gd name="T15" fmla="*/ 782 h 993"/>
              <a:gd name="T16" fmla="*/ 494 w 884"/>
              <a:gd name="T17" fmla="*/ 977 h 993"/>
              <a:gd name="T18" fmla="*/ 390 w 884"/>
              <a:gd name="T19" fmla="*/ 977 h 993"/>
              <a:gd name="T20" fmla="*/ 52 w 884"/>
              <a:gd name="T21" fmla="*/ 782 h 993"/>
              <a:gd name="T22" fmla="*/ 0 w 884"/>
              <a:gd name="T23" fmla="*/ 692 h 993"/>
              <a:gd name="T24" fmla="*/ 0 w 884"/>
              <a:gd name="T25" fmla="*/ 30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993">
                <a:moveTo>
                  <a:pt x="0" y="302"/>
                </a:moveTo>
                <a:cubicBezTo>
                  <a:pt x="0" y="269"/>
                  <a:pt x="24" y="228"/>
                  <a:pt x="52" y="212"/>
                </a:cubicBezTo>
                <a:cubicBezTo>
                  <a:pt x="390" y="17"/>
                  <a:pt x="390" y="17"/>
                  <a:pt x="390" y="17"/>
                </a:cubicBezTo>
                <a:cubicBezTo>
                  <a:pt x="419" y="0"/>
                  <a:pt x="465" y="0"/>
                  <a:pt x="494" y="17"/>
                </a:cubicBezTo>
                <a:cubicBezTo>
                  <a:pt x="832" y="212"/>
                  <a:pt x="832" y="212"/>
                  <a:pt x="832" y="212"/>
                </a:cubicBezTo>
                <a:cubicBezTo>
                  <a:pt x="860" y="228"/>
                  <a:pt x="884" y="269"/>
                  <a:pt x="884" y="302"/>
                </a:cubicBezTo>
                <a:cubicBezTo>
                  <a:pt x="884" y="692"/>
                  <a:pt x="884" y="692"/>
                  <a:pt x="884" y="692"/>
                </a:cubicBezTo>
                <a:cubicBezTo>
                  <a:pt x="884" y="725"/>
                  <a:pt x="860" y="765"/>
                  <a:pt x="832" y="782"/>
                </a:cubicBezTo>
                <a:cubicBezTo>
                  <a:pt x="494" y="977"/>
                  <a:pt x="494" y="977"/>
                  <a:pt x="494" y="977"/>
                </a:cubicBezTo>
                <a:cubicBezTo>
                  <a:pt x="465" y="993"/>
                  <a:pt x="419" y="993"/>
                  <a:pt x="390" y="977"/>
                </a:cubicBezTo>
                <a:cubicBezTo>
                  <a:pt x="52" y="782"/>
                  <a:pt x="52" y="782"/>
                  <a:pt x="52" y="782"/>
                </a:cubicBezTo>
                <a:cubicBezTo>
                  <a:pt x="24" y="765"/>
                  <a:pt x="0" y="725"/>
                  <a:pt x="0" y="692"/>
                </a:cubicBezTo>
                <a:lnTo>
                  <a:pt x="0" y="302"/>
                </a:lnTo>
                <a:close/>
              </a:path>
            </a:pathLst>
          </a:custGeom>
          <a:blipFill>
            <a:blip r:embed="rId10"/>
            <a:stretch>
              <a:fillRect/>
            </a:stretch>
          </a:blipFill>
          <a:ln>
            <a:noFill/>
          </a:ln>
          <a:effectLst>
            <a:outerShdw blurRad="254000" dist="279400" dir="8100000" algn="tr" rotWithShape="0">
              <a:prstClr val="black">
                <a:alpha val="14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2" name="TextBox 1">
            <a:extLst>
              <a:ext uri="{FF2B5EF4-FFF2-40B4-BE49-F238E27FC236}">
                <a16:creationId xmlns:a16="http://schemas.microsoft.com/office/drawing/2014/main" id="{1BA51D47-ED2A-0BF9-58B6-4D82CB505744}"/>
              </a:ext>
            </a:extLst>
          </p:cNvPr>
          <p:cNvSpPr txBox="1"/>
          <p:nvPr/>
        </p:nvSpPr>
        <p:spPr>
          <a:xfrm>
            <a:off x="164430" y="6432296"/>
            <a:ext cx="6667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13</a:t>
            </a:r>
          </a:p>
        </p:txBody>
      </p:sp>
    </p:spTree>
    <p:extLst>
      <p:ext uri="{BB962C8B-B14F-4D97-AF65-F5344CB8AC3E}">
        <p14:creationId xmlns:p14="http://schemas.microsoft.com/office/powerpoint/2010/main" val="4305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0297-99B7-4121-A211-275A53123CD7}"/>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Supplement Facts</a:t>
            </a:r>
          </a:p>
        </p:txBody>
      </p:sp>
      <p:pic>
        <p:nvPicPr>
          <p:cNvPr id="3" name="Picture 2" descr="Oocyte Images, Stock Photos &amp; Vectors | Shutterstock">
            <a:extLst>
              <a:ext uri="{FF2B5EF4-FFF2-40B4-BE49-F238E27FC236}">
                <a16:creationId xmlns:a16="http://schemas.microsoft.com/office/drawing/2014/main" id="{E7699F82-696B-45E5-8BDB-4EEAFF28871C}"/>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10401145" y="1889972"/>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Oocyte Images, Stock Photos &amp; Vectors | Shutterstock">
            <a:extLst>
              <a:ext uri="{FF2B5EF4-FFF2-40B4-BE49-F238E27FC236}">
                <a16:creationId xmlns:a16="http://schemas.microsoft.com/office/drawing/2014/main" id="{60831D26-C1E3-40BC-8312-FF2EE509EEA1}"/>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2295810" y="1889972"/>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ocyte Images, Stock Photos &amp; Vectors | Shutterstock">
            <a:extLst>
              <a:ext uri="{FF2B5EF4-FFF2-40B4-BE49-F238E27FC236}">
                <a16:creationId xmlns:a16="http://schemas.microsoft.com/office/drawing/2014/main" id="{BE7B2890-191F-4195-A38C-A03CAF19661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987"/>
          <a:stretch/>
        </p:blipFill>
        <p:spPr bwMode="auto">
          <a:xfrm>
            <a:off x="5714258" y="4462015"/>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ocyte Images, Stock Photos &amp; Vectors | Shutterstock">
            <a:extLst>
              <a:ext uri="{FF2B5EF4-FFF2-40B4-BE49-F238E27FC236}">
                <a16:creationId xmlns:a16="http://schemas.microsoft.com/office/drawing/2014/main" id="{E91422FE-E269-4DB8-A2AC-6A1300E70FB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987"/>
          <a:stretch/>
        </p:blipFill>
        <p:spPr bwMode="auto">
          <a:xfrm>
            <a:off x="5714258" y="1362204"/>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ocyte Images, Stock Photos &amp; Vectors | Shutterstock">
            <a:extLst>
              <a:ext uri="{FF2B5EF4-FFF2-40B4-BE49-F238E27FC236}">
                <a16:creationId xmlns:a16="http://schemas.microsoft.com/office/drawing/2014/main" id="{6CAD7303-5003-4636-9EAD-604F135715C8}"/>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452731" y="4462015"/>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ocyte Images, Stock Photos &amp; Vectors | Shutterstock">
            <a:extLst>
              <a:ext uri="{FF2B5EF4-FFF2-40B4-BE49-F238E27FC236}">
                <a16:creationId xmlns:a16="http://schemas.microsoft.com/office/drawing/2014/main" id="{71DD57CB-840B-499F-A86D-4C906B52EECB}"/>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9314057" y="5657768"/>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Oocyte Images, Stock Photos &amp; Vectors | Shutterstock">
            <a:extLst>
              <a:ext uri="{FF2B5EF4-FFF2-40B4-BE49-F238E27FC236}">
                <a16:creationId xmlns:a16="http://schemas.microsoft.com/office/drawing/2014/main" id="{6EC63A66-07A8-45B2-8CC4-E7407A34D5D8}"/>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241927" y="363016"/>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Oocyte Images, Stock Photos &amp; Vectors | Shutterstock">
            <a:extLst>
              <a:ext uri="{FF2B5EF4-FFF2-40B4-BE49-F238E27FC236}">
                <a16:creationId xmlns:a16="http://schemas.microsoft.com/office/drawing/2014/main" id="{4A20E293-3E76-414A-9556-3D1AAE23C53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987"/>
          <a:stretch/>
        </p:blipFill>
        <p:spPr bwMode="auto">
          <a:xfrm>
            <a:off x="8344917" y="3246102"/>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ocyte Images, Stock Photos &amp; Vectors | Shutterstock">
            <a:extLst>
              <a:ext uri="{FF2B5EF4-FFF2-40B4-BE49-F238E27FC236}">
                <a16:creationId xmlns:a16="http://schemas.microsoft.com/office/drawing/2014/main" id="{8D7AE28A-2412-4DA6-B802-68F3481B1213}"/>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2942924" y="5733774"/>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Oocyte Images, Stock Photos &amp; Vectors | Shutterstock">
            <a:extLst>
              <a:ext uri="{FF2B5EF4-FFF2-40B4-BE49-F238E27FC236}">
                <a16:creationId xmlns:a16="http://schemas.microsoft.com/office/drawing/2014/main" id="{BBF970B1-6679-4740-92BD-C7A162D26C63}"/>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8527055" y="610273"/>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Oocyte Images, Stock Photos &amp; Vectors | Shutterstock">
            <a:extLst>
              <a:ext uri="{FF2B5EF4-FFF2-40B4-BE49-F238E27FC236}">
                <a16:creationId xmlns:a16="http://schemas.microsoft.com/office/drawing/2014/main" id="{40D155EF-2CDA-41C9-AEA0-0276F382F9D8}"/>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11066460" y="4080396"/>
            <a:ext cx="1087088" cy="10555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Oocyte Images, Stock Photos &amp; Vectors | Shutterstock">
            <a:extLst>
              <a:ext uri="{FF2B5EF4-FFF2-40B4-BE49-F238E27FC236}">
                <a16:creationId xmlns:a16="http://schemas.microsoft.com/office/drawing/2014/main" id="{3CAEF3CB-E991-4235-B003-D9B349551931}"/>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9987"/>
          <a:stretch/>
        </p:blipFill>
        <p:spPr bwMode="auto">
          <a:xfrm>
            <a:off x="295578" y="2478606"/>
            <a:ext cx="1087088" cy="10555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A259C07-E160-3FC7-DA7B-6566A043CEA4}"/>
              </a:ext>
            </a:extLst>
          </p:cNvPr>
          <p:cNvSpPr txBox="1"/>
          <p:nvPr/>
        </p:nvSpPr>
        <p:spPr>
          <a:xfrm>
            <a:off x="164430" y="6432296"/>
            <a:ext cx="6667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50</a:t>
            </a:r>
          </a:p>
        </p:txBody>
      </p:sp>
      <p:pic>
        <p:nvPicPr>
          <p:cNvPr id="18" name="Picture 17">
            <a:extLst>
              <a:ext uri="{FF2B5EF4-FFF2-40B4-BE49-F238E27FC236}">
                <a16:creationId xmlns:a16="http://schemas.microsoft.com/office/drawing/2014/main" id="{DEC04FF8-D430-406C-AB2F-0EA52B6B125E}"/>
              </a:ext>
            </a:extLst>
          </p:cNvPr>
          <p:cNvPicPr>
            <a:picLocks noChangeAspect="1"/>
          </p:cNvPicPr>
          <p:nvPr/>
        </p:nvPicPr>
        <p:blipFill>
          <a:blip r:embed="rId4"/>
          <a:stretch>
            <a:fillRect/>
          </a:stretch>
        </p:blipFill>
        <p:spPr>
          <a:xfrm>
            <a:off x="2549232" y="1296036"/>
            <a:ext cx="7093536" cy="4951691"/>
          </a:xfrm>
          <a:prstGeom prst="rect">
            <a:avLst/>
          </a:prstGeom>
        </p:spPr>
      </p:pic>
    </p:spTree>
    <p:extLst>
      <p:ext uri="{BB962C8B-B14F-4D97-AF65-F5344CB8AC3E}">
        <p14:creationId xmlns:p14="http://schemas.microsoft.com/office/powerpoint/2010/main" val="119286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28C8A-9213-39D2-74B9-6F9C1F9D129B}"/>
              </a:ext>
            </a:extLst>
          </p:cNvPr>
          <p:cNvSpPr>
            <a:spLocks noGrp="1"/>
          </p:cNvSpPr>
          <p:nvPr>
            <p:ph idx="1"/>
          </p:nvPr>
        </p:nvSpPr>
        <p:spPr>
          <a:xfrm>
            <a:off x="1141412" y="766618"/>
            <a:ext cx="9905999" cy="5024583"/>
          </a:xfrm>
        </p:spPr>
        <p:txBody>
          <a:bodyPr/>
          <a:lstStyle/>
          <a:p>
            <a:pPr marL="0" indent="0" algn="ctr">
              <a:buNone/>
            </a:pPr>
            <a:r>
              <a:rPr lang="en-US" sz="4000" dirty="0"/>
              <a:t>Lifestyle issues</a:t>
            </a:r>
          </a:p>
          <a:p>
            <a:r>
              <a:rPr lang="en-US" dirty="0"/>
              <a:t>Stress</a:t>
            </a:r>
          </a:p>
          <a:p>
            <a:r>
              <a:rPr lang="en-US" dirty="0"/>
              <a:t>Exercise</a:t>
            </a:r>
          </a:p>
          <a:p>
            <a:r>
              <a:rPr lang="en-US" dirty="0"/>
              <a:t>Sleep</a:t>
            </a:r>
          </a:p>
          <a:p>
            <a:r>
              <a:rPr lang="en-US" dirty="0"/>
              <a:t>Nutrition</a:t>
            </a:r>
          </a:p>
          <a:p>
            <a:r>
              <a:rPr lang="en-US" dirty="0"/>
              <a:t>Habits</a:t>
            </a:r>
          </a:p>
          <a:p>
            <a:r>
              <a:rPr lang="en-US" dirty="0"/>
              <a:t>Communication</a:t>
            </a:r>
          </a:p>
          <a:p>
            <a:endParaRPr lang="en-US" dirty="0"/>
          </a:p>
        </p:txBody>
      </p:sp>
    </p:spTree>
    <p:extLst>
      <p:ext uri="{BB962C8B-B14F-4D97-AF65-F5344CB8AC3E}">
        <p14:creationId xmlns:p14="http://schemas.microsoft.com/office/powerpoint/2010/main" val="20608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B1A1-5EA7-2BD3-8B81-3889B75478EA}"/>
              </a:ext>
            </a:extLst>
          </p:cNvPr>
          <p:cNvSpPr>
            <a:spLocks noGrp="1"/>
          </p:cNvSpPr>
          <p:nvPr>
            <p:ph type="title"/>
          </p:nvPr>
        </p:nvSpPr>
        <p:spPr/>
        <p:txBody>
          <a:bodyPr/>
          <a:lstStyle/>
          <a:p>
            <a:endParaRPr lang="en-US"/>
          </a:p>
        </p:txBody>
      </p:sp>
      <p:pic>
        <p:nvPicPr>
          <p:cNvPr id="4" name="Graphic 3" descr="Medicine">
            <a:extLst>
              <a:ext uri="{FF2B5EF4-FFF2-40B4-BE49-F238E27FC236}">
                <a16:creationId xmlns:a16="http://schemas.microsoft.com/office/drawing/2014/main" id="{17C0A1C7-8290-78FE-82A0-8FFB4757D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5256" y="3955117"/>
            <a:ext cx="714386" cy="714386"/>
          </a:xfrm>
          <a:prstGeom prst="rect">
            <a:avLst/>
          </a:prstGeom>
        </p:spPr>
      </p:pic>
      <p:pic>
        <p:nvPicPr>
          <p:cNvPr id="5" name="Graphic 4" descr="Table setting">
            <a:extLst>
              <a:ext uri="{FF2B5EF4-FFF2-40B4-BE49-F238E27FC236}">
                <a16:creationId xmlns:a16="http://schemas.microsoft.com/office/drawing/2014/main" id="{BCAB3043-893D-E0AE-CDAA-AD96F63CFE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5256" y="3305156"/>
            <a:ext cx="671186" cy="671186"/>
          </a:xfrm>
          <a:prstGeom prst="rect">
            <a:avLst/>
          </a:prstGeom>
        </p:spPr>
      </p:pic>
      <p:sp>
        <p:nvSpPr>
          <p:cNvPr id="6" name="TextBox 5">
            <a:extLst>
              <a:ext uri="{FF2B5EF4-FFF2-40B4-BE49-F238E27FC236}">
                <a16:creationId xmlns:a16="http://schemas.microsoft.com/office/drawing/2014/main" id="{A2BB3E4B-3457-5538-CE28-46530649866B}"/>
              </a:ext>
            </a:extLst>
          </p:cNvPr>
          <p:cNvSpPr txBox="1"/>
          <p:nvPr/>
        </p:nvSpPr>
        <p:spPr>
          <a:xfrm>
            <a:off x="2214113" y="2736259"/>
            <a:ext cx="32965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Serving size: 2 </a:t>
            </a:r>
            <a:r>
              <a:rPr kumimoji="0" lang="en-US" sz="2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softgels</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daily </a:t>
            </a:r>
          </a:p>
        </p:txBody>
      </p:sp>
      <p:sp>
        <p:nvSpPr>
          <p:cNvPr id="7" name="TextBox 6">
            <a:extLst>
              <a:ext uri="{FF2B5EF4-FFF2-40B4-BE49-F238E27FC236}">
                <a16:creationId xmlns:a16="http://schemas.microsoft.com/office/drawing/2014/main" id="{CD29E377-01D0-6BD5-63B1-B81EEE2C96F3}"/>
              </a:ext>
            </a:extLst>
          </p:cNvPr>
          <p:cNvSpPr txBox="1"/>
          <p:nvPr/>
        </p:nvSpPr>
        <p:spPr>
          <a:xfrm>
            <a:off x="2214113" y="3502230"/>
            <a:ext cx="2871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Best taken with food</a:t>
            </a:r>
          </a:p>
        </p:txBody>
      </p:sp>
      <p:sp>
        <p:nvSpPr>
          <p:cNvPr id="8" name="TextBox 7">
            <a:extLst>
              <a:ext uri="{FF2B5EF4-FFF2-40B4-BE49-F238E27FC236}">
                <a16:creationId xmlns:a16="http://schemas.microsoft.com/office/drawing/2014/main" id="{804A2BE9-0CEB-23B8-2E83-F44BAD6099C4}"/>
              </a:ext>
            </a:extLst>
          </p:cNvPr>
          <p:cNvSpPr txBox="1"/>
          <p:nvPr/>
        </p:nvSpPr>
        <p:spPr>
          <a:xfrm>
            <a:off x="2147592" y="4173416"/>
            <a:ext cx="35182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60</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softgels</a:t>
            </a:r>
            <a:r>
              <a:rPr kumimoji="0" lang="fa-I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 container</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Oval 8">
            <a:extLst>
              <a:ext uri="{FF2B5EF4-FFF2-40B4-BE49-F238E27FC236}">
                <a16:creationId xmlns:a16="http://schemas.microsoft.com/office/drawing/2014/main" id="{7FD3477C-7204-34F4-B129-75350E8A59E5}"/>
              </a:ext>
            </a:extLst>
          </p:cNvPr>
          <p:cNvSpPr/>
          <p:nvPr/>
        </p:nvSpPr>
        <p:spPr>
          <a:xfrm rot="19861543">
            <a:off x="1660221" y="2918203"/>
            <a:ext cx="462609" cy="22175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76AA21A6-CBBD-CFDA-064B-F543D1C35CCB}"/>
              </a:ext>
            </a:extLst>
          </p:cNvPr>
          <p:cNvSpPr/>
          <p:nvPr/>
        </p:nvSpPr>
        <p:spPr>
          <a:xfrm rot="19861543">
            <a:off x="1636446" y="2691784"/>
            <a:ext cx="462609" cy="22175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23A974AB-81BC-1858-0AF3-EFCCA7070FD2}"/>
              </a:ext>
            </a:extLst>
          </p:cNvPr>
          <p:cNvSpPr txBox="1"/>
          <p:nvPr/>
        </p:nvSpPr>
        <p:spPr>
          <a:xfrm>
            <a:off x="164430" y="6432296"/>
            <a:ext cx="6667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51</a:t>
            </a:r>
          </a:p>
        </p:txBody>
      </p:sp>
      <p:pic>
        <p:nvPicPr>
          <p:cNvPr id="12" name="Picture 11">
            <a:extLst>
              <a:ext uri="{FF2B5EF4-FFF2-40B4-BE49-F238E27FC236}">
                <a16:creationId xmlns:a16="http://schemas.microsoft.com/office/drawing/2014/main" id="{237E98C7-C029-46F8-A087-E0DEC5FFFF72}"/>
              </a:ext>
            </a:extLst>
          </p:cNvPr>
          <p:cNvPicPr>
            <a:picLocks noChangeAspect="1"/>
          </p:cNvPicPr>
          <p:nvPr/>
        </p:nvPicPr>
        <p:blipFill rotWithShape="1">
          <a:blip r:embed="rId6"/>
          <a:srcRect l="19193" t="14571" r="46605" b="7732"/>
          <a:stretch/>
        </p:blipFill>
        <p:spPr>
          <a:xfrm>
            <a:off x="6905262" y="892201"/>
            <a:ext cx="4085123" cy="5220058"/>
          </a:xfrm>
          <a:prstGeom prst="rect">
            <a:avLst/>
          </a:prstGeom>
        </p:spPr>
      </p:pic>
    </p:spTree>
    <p:extLst>
      <p:ext uri="{BB962C8B-B14F-4D97-AF65-F5344CB8AC3E}">
        <p14:creationId xmlns:p14="http://schemas.microsoft.com/office/powerpoint/2010/main" val="424074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3AD9077E-F882-474A-B5AC-1AF213E65742}"/>
              </a:ext>
            </a:extLst>
          </p:cNvPr>
          <p:cNvPicPr>
            <a:picLocks noChangeAspect="1"/>
          </p:cNvPicPr>
          <p:nvPr/>
        </p:nvPicPr>
        <p:blipFill>
          <a:blip r:embed="rId3">
            <a:alphaModFix amt="21000"/>
          </a:blip>
          <a:stretch>
            <a:fillRect/>
          </a:stretch>
        </p:blipFill>
        <p:spPr>
          <a:xfrm>
            <a:off x="0" y="-2301708"/>
            <a:ext cx="12191999" cy="11384804"/>
          </a:xfrm>
          <a:prstGeom prst="rect">
            <a:avLst/>
          </a:prstGeom>
        </p:spPr>
      </p:pic>
      <p:sp>
        <p:nvSpPr>
          <p:cNvPr id="4" name="Rounded Rectangle 3">
            <a:extLst>
              <a:ext uri="{FF2B5EF4-FFF2-40B4-BE49-F238E27FC236}">
                <a16:creationId xmlns:a16="http://schemas.microsoft.com/office/drawing/2014/main" id="{95875686-B025-4264-B0DA-C24B15C5E96B}"/>
              </a:ext>
            </a:extLst>
          </p:cNvPr>
          <p:cNvSpPr/>
          <p:nvPr/>
        </p:nvSpPr>
        <p:spPr>
          <a:xfrm>
            <a:off x="912692" y="3457780"/>
            <a:ext cx="1203682" cy="888057"/>
          </a:xfrm>
          <a:prstGeom prst="roundRect">
            <a:avLst>
              <a:gd name="adj" fmla="val 50000"/>
            </a:avLst>
          </a:prstGeom>
          <a:solidFill>
            <a:schemeClr val="accent5">
              <a:lumMod val="20000"/>
              <a:lumOff val="80000"/>
            </a:schemeClr>
          </a:solidFill>
          <a:ln>
            <a:noFill/>
          </a:ln>
          <a:effectLst>
            <a:outerShdw blurRad="177800" dist="38100" dir="2700000" sx="103000" sy="103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prstClr val="white"/>
                </a:solidFill>
                <a:effectLst/>
                <a:uLnTx/>
                <a:uFillTx/>
                <a:latin typeface="Arial" panose="020B0604020202020204" pitchFamily="34" charset="0"/>
                <a:ea typeface="微软雅黑"/>
                <a:cs typeface="Arial" panose="020B0604020202020204" pitchFamily="34" charset="0"/>
              </a:rPr>
              <a:t>01</a:t>
            </a:r>
          </a:p>
        </p:txBody>
      </p:sp>
      <p:grpSp>
        <p:nvGrpSpPr>
          <p:cNvPr id="5" name="Group 4">
            <a:extLst>
              <a:ext uri="{FF2B5EF4-FFF2-40B4-BE49-F238E27FC236}">
                <a16:creationId xmlns:a16="http://schemas.microsoft.com/office/drawing/2014/main" id="{DFF64CF8-3845-4456-A2A7-B1B45681C34A}"/>
              </a:ext>
            </a:extLst>
          </p:cNvPr>
          <p:cNvGrpSpPr/>
          <p:nvPr/>
        </p:nvGrpSpPr>
        <p:grpSpPr>
          <a:xfrm>
            <a:off x="1773968" y="2491623"/>
            <a:ext cx="601841" cy="841315"/>
            <a:chOff x="2485085" y="3960219"/>
            <a:chExt cx="880281" cy="930918"/>
          </a:xfrm>
        </p:grpSpPr>
        <p:cxnSp>
          <p:nvCxnSpPr>
            <p:cNvPr id="6" name="Straight Connector 5">
              <a:extLst>
                <a:ext uri="{FF2B5EF4-FFF2-40B4-BE49-F238E27FC236}">
                  <a16:creationId xmlns:a16="http://schemas.microsoft.com/office/drawing/2014/main" id="{CA063810-F084-4415-BD21-DEE7F66FCEFF}"/>
                </a:ext>
              </a:extLst>
            </p:cNvPr>
            <p:cNvCxnSpPr/>
            <p:nvPr/>
          </p:nvCxnSpPr>
          <p:spPr>
            <a:xfrm flipV="1">
              <a:off x="2485086" y="3960219"/>
              <a:ext cx="0" cy="930918"/>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D13658F0-4695-4EF9-BBED-55F399165612}"/>
                </a:ext>
              </a:extLst>
            </p:cNvPr>
            <p:cNvCxnSpPr/>
            <p:nvPr/>
          </p:nvCxnSpPr>
          <p:spPr>
            <a:xfrm>
              <a:off x="2485085" y="3960219"/>
              <a:ext cx="880281" cy="2"/>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grpSp>
      <p:sp>
        <p:nvSpPr>
          <p:cNvPr id="8" name="Rounded Rectangle 4">
            <a:extLst>
              <a:ext uri="{FF2B5EF4-FFF2-40B4-BE49-F238E27FC236}">
                <a16:creationId xmlns:a16="http://schemas.microsoft.com/office/drawing/2014/main" id="{04450B02-C063-4639-9E0F-F562E664E4BF}"/>
              </a:ext>
            </a:extLst>
          </p:cNvPr>
          <p:cNvSpPr/>
          <p:nvPr/>
        </p:nvSpPr>
        <p:spPr>
          <a:xfrm>
            <a:off x="2538716" y="1999012"/>
            <a:ext cx="1203682" cy="888057"/>
          </a:xfrm>
          <a:prstGeom prst="roundRect">
            <a:avLst>
              <a:gd name="adj" fmla="val 50000"/>
            </a:avLst>
          </a:prstGeom>
          <a:solidFill>
            <a:schemeClr val="accent5">
              <a:lumMod val="40000"/>
              <a:lumOff val="60000"/>
            </a:schemeClr>
          </a:solidFill>
          <a:ln>
            <a:noFill/>
          </a:ln>
          <a:effectLst>
            <a:outerShdw blurRad="177800" dist="38100" dir="2700000" sx="103000" sy="103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prstClr val="white"/>
                </a:solidFill>
                <a:effectLst/>
                <a:uLnTx/>
                <a:uFillTx/>
                <a:latin typeface="Arial" panose="020B0604020202020204" pitchFamily="34" charset="0"/>
                <a:ea typeface="微软雅黑"/>
                <a:cs typeface="Arial" panose="020B0604020202020204" pitchFamily="34" charset="0"/>
              </a:rPr>
              <a:t>02</a:t>
            </a:r>
          </a:p>
        </p:txBody>
      </p:sp>
      <p:grpSp>
        <p:nvGrpSpPr>
          <p:cNvPr id="9" name="Group 8">
            <a:extLst>
              <a:ext uri="{FF2B5EF4-FFF2-40B4-BE49-F238E27FC236}">
                <a16:creationId xmlns:a16="http://schemas.microsoft.com/office/drawing/2014/main" id="{50788FED-2913-4F54-A63E-209BE0723747}"/>
              </a:ext>
            </a:extLst>
          </p:cNvPr>
          <p:cNvGrpSpPr/>
          <p:nvPr/>
        </p:nvGrpSpPr>
        <p:grpSpPr>
          <a:xfrm>
            <a:off x="3469992" y="3004881"/>
            <a:ext cx="690579" cy="1083229"/>
            <a:chOff x="4078451" y="4183858"/>
            <a:chExt cx="1010073" cy="1198598"/>
          </a:xfrm>
        </p:grpSpPr>
        <p:cxnSp>
          <p:nvCxnSpPr>
            <p:cNvPr id="10" name="Straight Connector 9">
              <a:extLst>
                <a:ext uri="{FF2B5EF4-FFF2-40B4-BE49-F238E27FC236}">
                  <a16:creationId xmlns:a16="http://schemas.microsoft.com/office/drawing/2014/main" id="{21183832-3938-40AB-BD15-C168DE2C45F3}"/>
                </a:ext>
              </a:extLst>
            </p:cNvPr>
            <p:cNvCxnSpPr>
              <a:cxnSpLocks/>
            </p:cNvCxnSpPr>
            <p:nvPr/>
          </p:nvCxnSpPr>
          <p:spPr>
            <a:xfrm>
              <a:off x="4078451" y="4183858"/>
              <a:ext cx="19426" cy="1198598"/>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193753E-B15D-4156-9C93-68742882FC0D}"/>
                </a:ext>
              </a:extLst>
            </p:cNvPr>
            <p:cNvCxnSpPr>
              <a:cxnSpLocks/>
            </p:cNvCxnSpPr>
            <p:nvPr/>
          </p:nvCxnSpPr>
          <p:spPr>
            <a:xfrm flipH="1">
              <a:off x="4088164" y="5382456"/>
              <a:ext cx="1000360" cy="0"/>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grpSp>
      <p:sp>
        <p:nvSpPr>
          <p:cNvPr id="12" name="Rounded Rectangle 5">
            <a:extLst>
              <a:ext uri="{FF2B5EF4-FFF2-40B4-BE49-F238E27FC236}">
                <a16:creationId xmlns:a16="http://schemas.microsoft.com/office/drawing/2014/main" id="{AE44379F-A7E6-48C6-BB1B-C684E66E3499}"/>
              </a:ext>
            </a:extLst>
          </p:cNvPr>
          <p:cNvSpPr/>
          <p:nvPr/>
        </p:nvSpPr>
        <p:spPr>
          <a:xfrm>
            <a:off x="4497929" y="3590677"/>
            <a:ext cx="1203682" cy="888057"/>
          </a:xfrm>
          <a:prstGeom prst="roundRect">
            <a:avLst>
              <a:gd name="adj" fmla="val 50000"/>
            </a:avLst>
          </a:prstGeom>
          <a:solidFill>
            <a:schemeClr val="accent4">
              <a:lumMod val="40000"/>
              <a:lumOff val="60000"/>
            </a:schemeClr>
          </a:solidFill>
          <a:ln>
            <a:noFill/>
          </a:ln>
          <a:effectLst>
            <a:outerShdw blurRad="177800" dist="38100" dir="2700000" sx="103000" sy="103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prstClr val="white"/>
                </a:solidFill>
                <a:effectLst/>
                <a:uLnTx/>
                <a:uFillTx/>
                <a:latin typeface="Arial" panose="020B0604020202020204" pitchFamily="34" charset="0"/>
                <a:ea typeface="微软雅黑"/>
                <a:cs typeface="Arial" panose="020B0604020202020204" pitchFamily="34" charset="0"/>
              </a:rPr>
              <a:t>03</a:t>
            </a:r>
          </a:p>
        </p:txBody>
      </p:sp>
      <p:grpSp>
        <p:nvGrpSpPr>
          <p:cNvPr id="13" name="Group 12">
            <a:extLst>
              <a:ext uri="{FF2B5EF4-FFF2-40B4-BE49-F238E27FC236}">
                <a16:creationId xmlns:a16="http://schemas.microsoft.com/office/drawing/2014/main" id="{00AAEE65-AB78-482A-85AD-2A57A392DDDA}"/>
              </a:ext>
            </a:extLst>
          </p:cNvPr>
          <p:cNvGrpSpPr/>
          <p:nvPr/>
        </p:nvGrpSpPr>
        <p:grpSpPr>
          <a:xfrm>
            <a:off x="5397781" y="2654780"/>
            <a:ext cx="601841" cy="841315"/>
            <a:chOff x="1725543" y="3575708"/>
            <a:chExt cx="880281" cy="930918"/>
          </a:xfrm>
        </p:grpSpPr>
        <p:cxnSp>
          <p:nvCxnSpPr>
            <p:cNvPr id="14" name="Straight Connector 13">
              <a:extLst>
                <a:ext uri="{FF2B5EF4-FFF2-40B4-BE49-F238E27FC236}">
                  <a16:creationId xmlns:a16="http://schemas.microsoft.com/office/drawing/2014/main" id="{A39E7E00-B32B-4A42-8D06-779CB5208A91}"/>
                </a:ext>
              </a:extLst>
            </p:cNvPr>
            <p:cNvCxnSpPr/>
            <p:nvPr/>
          </p:nvCxnSpPr>
          <p:spPr>
            <a:xfrm flipH="1" flipV="1">
              <a:off x="1725543" y="3575708"/>
              <a:ext cx="1" cy="930918"/>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0AC3A6DA-2816-413C-A529-B95C5530826E}"/>
                </a:ext>
              </a:extLst>
            </p:cNvPr>
            <p:cNvCxnSpPr/>
            <p:nvPr/>
          </p:nvCxnSpPr>
          <p:spPr>
            <a:xfrm>
              <a:off x="1725543" y="3575708"/>
              <a:ext cx="880281" cy="2"/>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grpSp>
      <p:sp>
        <p:nvSpPr>
          <p:cNvPr id="16" name="Rounded Rectangle 2">
            <a:extLst>
              <a:ext uri="{FF2B5EF4-FFF2-40B4-BE49-F238E27FC236}">
                <a16:creationId xmlns:a16="http://schemas.microsoft.com/office/drawing/2014/main" id="{3F6CF93D-6933-4306-BDF2-A85D32D75C5D}"/>
              </a:ext>
            </a:extLst>
          </p:cNvPr>
          <p:cNvSpPr/>
          <p:nvPr/>
        </p:nvSpPr>
        <p:spPr>
          <a:xfrm>
            <a:off x="6288419" y="2087073"/>
            <a:ext cx="1203682" cy="888057"/>
          </a:xfrm>
          <a:prstGeom prst="roundRect">
            <a:avLst>
              <a:gd name="adj" fmla="val 50000"/>
            </a:avLst>
          </a:prstGeom>
          <a:solidFill>
            <a:schemeClr val="accent4">
              <a:lumMod val="60000"/>
              <a:lumOff val="40000"/>
            </a:schemeClr>
          </a:solidFill>
          <a:ln>
            <a:noFill/>
          </a:ln>
          <a:effectLst>
            <a:outerShdw blurRad="177800" dist="38100" dir="2700000" sx="103000" sy="103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prstClr val="white"/>
                </a:solidFill>
                <a:effectLst/>
                <a:uLnTx/>
                <a:uFillTx/>
                <a:latin typeface="Arial" panose="020B0604020202020204" pitchFamily="34" charset="0"/>
                <a:ea typeface="微软雅黑"/>
                <a:cs typeface="Arial" panose="020B0604020202020204" pitchFamily="34" charset="0"/>
              </a:rPr>
              <a:t>04</a:t>
            </a:r>
          </a:p>
        </p:txBody>
      </p:sp>
      <p:grpSp>
        <p:nvGrpSpPr>
          <p:cNvPr id="17" name="Group 16">
            <a:extLst>
              <a:ext uri="{FF2B5EF4-FFF2-40B4-BE49-F238E27FC236}">
                <a16:creationId xmlns:a16="http://schemas.microsoft.com/office/drawing/2014/main" id="{756D9CBB-4374-4A72-A7B7-ED20E643B918}"/>
              </a:ext>
            </a:extLst>
          </p:cNvPr>
          <p:cNvGrpSpPr/>
          <p:nvPr/>
        </p:nvGrpSpPr>
        <p:grpSpPr>
          <a:xfrm>
            <a:off x="7111528" y="3082620"/>
            <a:ext cx="601841" cy="841315"/>
            <a:chOff x="3486104" y="4067028"/>
            <a:chExt cx="880281" cy="930918"/>
          </a:xfrm>
        </p:grpSpPr>
        <p:cxnSp>
          <p:nvCxnSpPr>
            <p:cNvPr id="18" name="Straight Connector 17">
              <a:extLst>
                <a:ext uri="{FF2B5EF4-FFF2-40B4-BE49-F238E27FC236}">
                  <a16:creationId xmlns:a16="http://schemas.microsoft.com/office/drawing/2014/main" id="{50077633-149D-4864-BB1B-D93D7B45F758}"/>
                </a:ext>
              </a:extLst>
            </p:cNvPr>
            <p:cNvCxnSpPr/>
            <p:nvPr/>
          </p:nvCxnSpPr>
          <p:spPr>
            <a:xfrm>
              <a:off x="3486104" y="4067028"/>
              <a:ext cx="0" cy="930917"/>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F313EE9B-AA63-4184-AC3F-6FBE7F70C654}"/>
                </a:ext>
              </a:extLst>
            </p:cNvPr>
            <p:cNvCxnSpPr/>
            <p:nvPr/>
          </p:nvCxnSpPr>
          <p:spPr>
            <a:xfrm flipH="1" flipV="1">
              <a:off x="3486104" y="4997945"/>
              <a:ext cx="880281" cy="1"/>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grpSp>
      <p:sp>
        <p:nvSpPr>
          <p:cNvPr id="20" name="Rounded Rectangle 7">
            <a:extLst>
              <a:ext uri="{FF2B5EF4-FFF2-40B4-BE49-F238E27FC236}">
                <a16:creationId xmlns:a16="http://schemas.microsoft.com/office/drawing/2014/main" id="{FD029326-A57E-482F-B347-9A32D8698BFC}"/>
              </a:ext>
            </a:extLst>
          </p:cNvPr>
          <p:cNvSpPr/>
          <p:nvPr/>
        </p:nvSpPr>
        <p:spPr>
          <a:xfrm>
            <a:off x="7991809" y="3483197"/>
            <a:ext cx="1203682" cy="888057"/>
          </a:xfrm>
          <a:prstGeom prst="roundRect">
            <a:avLst>
              <a:gd name="adj" fmla="val 50000"/>
            </a:avLst>
          </a:prstGeom>
          <a:solidFill>
            <a:schemeClr val="accent3">
              <a:lumMod val="50000"/>
            </a:schemeClr>
          </a:solidFill>
          <a:ln>
            <a:noFill/>
          </a:ln>
          <a:effectLst>
            <a:outerShdw blurRad="177800" dist="38100" dir="2700000" sx="103000" sy="103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prstClr val="white"/>
                </a:solidFill>
                <a:effectLst/>
                <a:uLnTx/>
                <a:uFillTx/>
                <a:latin typeface="Arial" panose="020B0604020202020204" pitchFamily="34" charset="0"/>
                <a:ea typeface="微软雅黑"/>
                <a:cs typeface="Arial" panose="020B0604020202020204" pitchFamily="34" charset="0"/>
              </a:rPr>
              <a:t>05</a:t>
            </a:r>
          </a:p>
        </p:txBody>
      </p:sp>
      <p:sp>
        <p:nvSpPr>
          <p:cNvPr id="21" name="TextBox 20">
            <a:extLst>
              <a:ext uri="{FF2B5EF4-FFF2-40B4-BE49-F238E27FC236}">
                <a16:creationId xmlns:a16="http://schemas.microsoft.com/office/drawing/2014/main" id="{5314C2C2-7E2E-4E09-B350-6CAD8AE0C6DE}"/>
              </a:ext>
            </a:extLst>
          </p:cNvPr>
          <p:cNvSpPr txBox="1"/>
          <p:nvPr/>
        </p:nvSpPr>
        <p:spPr>
          <a:xfrm>
            <a:off x="-79622" y="4478734"/>
            <a:ext cx="353763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Supplies vitamins and minerals necessary for women who are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planning pregnancy.</a:t>
            </a:r>
          </a:p>
        </p:txBody>
      </p:sp>
      <p:sp>
        <p:nvSpPr>
          <p:cNvPr id="22" name="TextBox 21">
            <a:extLst>
              <a:ext uri="{FF2B5EF4-FFF2-40B4-BE49-F238E27FC236}">
                <a16:creationId xmlns:a16="http://schemas.microsoft.com/office/drawing/2014/main" id="{5F8F9874-B5F4-4609-A1FD-2927BBA954AE}"/>
              </a:ext>
            </a:extLst>
          </p:cNvPr>
          <p:cNvSpPr txBox="1"/>
          <p:nvPr/>
        </p:nvSpPr>
        <p:spPr>
          <a:xfrm>
            <a:off x="1773968" y="1165550"/>
            <a:ext cx="28315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Supports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reproductive health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p:txBody>
      </p:sp>
      <p:sp>
        <p:nvSpPr>
          <p:cNvPr id="23" name="TextBox 22">
            <a:extLst>
              <a:ext uri="{FF2B5EF4-FFF2-40B4-BE49-F238E27FC236}">
                <a16:creationId xmlns:a16="http://schemas.microsoft.com/office/drawing/2014/main" id="{5C976471-1A15-4CA2-85FB-C21D23692549}"/>
              </a:ext>
            </a:extLst>
          </p:cNvPr>
          <p:cNvSpPr txBox="1"/>
          <p:nvPr/>
        </p:nvSpPr>
        <p:spPr>
          <a:xfrm>
            <a:off x="4073175" y="4573316"/>
            <a:ext cx="19976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Regulates the hormonal activity.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24" name="TextBox 23">
            <a:extLst>
              <a:ext uri="{FF2B5EF4-FFF2-40B4-BE49-F238E27FC236}">
                <a16:creationId xmlns:a16="http://schemas.microsoft.com/office/drawing/2014/main" id="{316A9804-9E1B-478C-BC96-2E131AF6B07E}"/>
              </a:ext>
            </a:extLst>
          </p:cNvPr>
          <p:cNvSpPr txBox="1"/>
          <p:nvPr/>
        </p:nvSpPr>
        <p:spPr>
          <a:xfrm>
            <a:off x="5783441" y="1410227"/>
            <a:ext cx="22136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Enhances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egg quality</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p:txBody>
      </p:sp>
      <p:sp>
        <p:nvSpPr>
          <p:cNvPr id="25" name="TextBox 24">
            <a:extLst>
              <a:ext uri="{FF2B5EF4-FFF2-40B4-BE49-F238E27FC236}">
                <a16:creationId xmlns:a16="http://schemas.microsoft.com/office/drawing/2014/main" id="{2FFA85AF-4765-46E3-B4D2-AE93FFB1E5B3}"/>
              </a:ext>
            </a:extLst>
          </p:cNvPr>
          <p:cNvSpPr txBox="1"/>
          <p:nvPr/>
        </p:nvSpPr>
        <p:spPr>
          <a:xfrm>
            <a:off x="7621840" y="4503203"/>
            <a:ext cx="22136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Improves women’s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fertility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F0502020204030204"/>
              <a:ea typeface="微软雅黑"/>
              <a:cs typeface="+mn-cs"/>
            </a:endParaRPr>
          </a:p>
        </p:txBody>
      </p:sp>
      <p:grpSp>
        <p:nvGrpSpPr>
          <p:cNvPr id="3" name="Group 2">
            <a:extLst>
              <a:ext uri="{FF2B5EF4-FFF2-40B4-BE49-F238E27FC236}">
                <a16:creationId xmlns:a16="http://schemas.microsoft.com/office/drawing/2014/main" id="{86457242-A2CB-0587-F36D-9AAF6C13C3B7}"/>
              </a:ext>
            </a:extLst>
          </p:cNvPr>
          <p:cNvGrpSpPr/>
          <p:nvPr/>
        </p:nvGrpSpPr>
        <p:grpSpPr>
          <a:xfrm>
            <a:off x="8945375" y="2641882"/>
            <a:ext cx="601841" cy="841315"/>
            <a:chOff x="1725543" y="3575708"/>
            <a:chExt cx="880281" cy="930918"/>
          </a:xfrm>
        </p:grpSpPr>
        <p:cxnSp>
          <p:nvCxnSpPr>
            <p:cNvPr id="36" name="Straight Connector 35">
              <a:extLst>
                <a:ext uri="{FF2B5EF4-FFF2-40B4-BE49-F238E27FC236}">
                  <a16:creationId xmlns:a16="http://schemas.microsoft.com/office/drawing/2014/main" id="{804C970E-7AF7-BCDD-87C3-2558415A46BE}"/>
                </a:ext>
              </a:extLst>
            </p:cNvPr>
            <p:cNvCxnSpPr/>
            <p:nvPr/>
          </p:nvCxnSpPr>
          <p:spPr>
            <a:xfrm flipH="1" flipV="1">
              <a:off x="1725543" y="3575708"/>
              <a:ext cx="1" cy="930918"/>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D51B5C92-D1B4-38F2-D361-BF0EC1BCFCCC}"/>
                </a:ext>
              </a:extLst>
            </p:cNvPr>
            <p:cNvCxnSpPr/>
            <p:nvPr/>
          </p:nvCxnSpPr>
          <p:spPr>
            <a:xfrm>
              <a:off x="1725543" y="3575708"/>
              <a:ext cx="880281" cy="2"/>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grpSp>
      <p:sp>
        <p:nvSpPr>
          <p:cNvPr id="39" name="Rounded Rectangle 2">
            <a:extLst>
              <a:ext uri="{FF2B5EF4-FFF2-40B4-BE49-F238E27FC236}">
                <a16:creationId xmlns:a16="http://schemas.microsoft.com/office/drawing/2014/main" id="{F35E5884-EC1E-05F3-0BE0-04281FDFF8E0}"/>
              </a:ext>
            </a:extLst>
          </p:cNvPr>
          <p:cNvSpPr/>
          <p:nvPr/>
        </p:nvSpPr>
        <p:spPr>
          <a:xfrm>
            <a:off x="9758040" y="2120143"/>
            <a:ext cx="1203682" cy="888057"/>
          </a:xfrm>
          <a:prstGeom prst="roundRect">
            <a:avLst>
              <a:gd name="adj" fmla="val 50000"/>
            </a:avLst>
          </a:prstGeom>
          <a:solidFill>
            <a:schemeClr val="accent4">
              <a:lumMod val="75000"/>
            </a:schemeClr>
          </a:solidFill>
          <a:ln>
            <a:noFill/>
          </a:ln>
          <a:effectLst>
            <a:outerShdw blurRad="177800" dist="38100" dir="2700000" sx="103000" sy="103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prstClr val="white"/>
                </a:solidFill>
                <a:effectLst/>
                <a:uLnTx/>
                <a:uFillTx/>
                <a:latin typeface="Arial" panose="020B0604020202020204" pitchFamily="34" charset="0"/>
                <a:ea typeface="微软雅黑"/>
                <a:cs typeface="Arial" panose="020B0604020202020204" pitchFamily="34" charset="0"/>
              </a:rPr>
              <a:t>06</a:t>
            </a:r>
          </a:p>
        </p:txBody>
      </p:sp>
      <p:sp>
        <p:nvSpPr>
          <p:cNvPr id="41" name="TextBox 40">
            <a:extLst>
              <a:ext uri="{FF2B5EF4-FFF2-40B4-BE49-F238E27FC236}">
                <a16:creationId xmlns:a16="http://schemas.microsoft.com/office/drawing/2014/main" id="{8C8BA1DE-6281-61C5-4010-94A821A5CC86}"/>
              </a:ext>
            </a:extLst>
          </p:cNvPr>
          <p:cNvSpPr txBox="1"/>
          <p:nvPr/>
        </p:nvSpPr>
        <p:spPr>
          <a:xfrm>
            <a:off x="8840895" y="1205967"/>
            <a:ext cx="335110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Helps to improve the symptoms caused by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polycystic ovary syndrome </a:t>
            </a:r>
            <a:r>
              <a:rPr kumimoji="0" lang="en-US" sz="1800" b="1" i="0" u="none" strike="noStrike" kern="1200" cap="none" spc="0" normalizeH="0" baseline="0" noProof="0" dirty="0">
                <a:ln>
                  <a:noFill/>
                </a:ln>
                <a:solidFill>
                  <a:srgbClr val="111111"/>
                </a:solidFill>
                <a:effectLst/>
                <a:uLnTx/>
                <a:uFillTx/>
                <a:latin typeface="Calibri" panose="020F0502020204030204" pitchFamily="34" charset="0"/>
                <a:ea typeface="+mn-ea"/>
                <a:cs typeface="Calibri" panose="020F0502020204030204" pitchFamily="34" charset="0"/>
              </a:rPr>
              <a:t>and endometriosis.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8B38677-6776-EE93-ACAA-D7CD24A542F2}"/>
              </a:ext>
            </a:extLst>
          </p:cNvPr>
          <p:cNvSpPr txBox="1"/>
          <p:nvPr/>
        </p:nvSpPr>
        <p:spPr>
          <a:xfrm>
            <a:off x="164430" y="6432296"/>
            <a:ext cx="6667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52</a:t>
            </a:r>
          </a:p>
        </p:txBody>
      </p:sp>
    </p:spTree>
    <p:extLst>
      <p:ext uri="{BB962C8B-B14F-4D97-AF65-F5344CB8AC3E}">
        <p14:creationId xmlns:p14="http://schemas.microsoft.com/office/powerpoint/2010/main" val="422760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E3E7-E85E-2AB1-6D5E-A79E083341A2}"/>
              </a:ext>
            </a:extLst>
          </p:cNvPr>
          <p:cNvSpPr>
            <a:spLocks noGrp="1"/>
          </p:cNvSpPr>
          <p:nvPr>
            <p:ph type="title"/>
          </p:nvPr>
        </p:nvSpPr>
        <p:spPr/>
        <p:txBody>
          <a:bodyPr/>
          <a:lstStyle/>
          <a:p>
            <a:pPr algn="ctr"/>
            <a:r>
              <a:rPr lang="en-US" dirty="0"/>
              <a:t>Stress</a:t>
            </a:r>
          </a:p>
        </p:txBody>
      </p:sp>
      <p:sp>
        <p:nvSpPr>
          <p:cNvPr id="3" name="Content Placeholder 2">
            <a:extLst>
              <a:ext uri="{FF2B5EF4-FFF2-40B4-BE49-F238E27FC236}">
                <a16:creationId xmlns:a16="http://schemas.microsoft.com/office/drawing/2014/main" id="{4928D5B3-8B4C-A398-63D6-0C9A83E7754A}"/>
              </a:ext>
            </a:extLst>
          </p:cNvPr>
          <p:cNvSpPr>
            <a:spLocks noGrp="1"/>
          </p:cNvSpPr>
          <p:nvPr>
            <p:ph idx="1"/>
          </p:nvPr>
        </p:nvSpPr>
        <p:spPr>
          <a:xfrm>
            <a:off x="1141413" y="1792586"/>
            <a:ext cx="5422350" cy="4852658"/>
          </a:xfrm>
        </p:spPr>
        <p:txBody>
          <a:bodyPr>
            <a:normAutofit lnSpcReduction="10000"/>
          </a:bodyPr>
          <a:lstStyle/>
          <a:p>
            <a:pPr marL="0" indent="0">
              <a:buNone/>
            </a:pPr>
            <a:endParaRPr lang="en-US" dirty="0"/>
          </a:p>
          <a:p>
            <a:pPr algn="just"/>
            <a:r>
              <a:rPr lang="en-US" dirty="0"/>
              <a:t>Perhaps not surprisingly, chronic stress has been shown to adversely affect sexual well-being. </a:t>
            </a:r>
          </a:p>
          <a:p>
            <a:pPr algn="just"/>
            <a:r>
              <a:rPr lang="en-US" dirty="0"/>
              <a:t>Both psychological (distraction) and hormonal (increased cortisol) factors were related to the lower levels of sexual arousal seen in women high in chronic stress, but distraction was the only significant predictor when controlling for other variables.</a:t>
            </a:r>
          </a:p>
          <a:p>
            <a:endParaRPr lang="en-US" dirty="0"/>
          </a:p>
        </p:txBody>
      </p:sp>
      <p:pic>
        <p:nvPicPr>
          <p:cNvPr id="4" name="Picture 3">
            <a:extLst>
              <a:ext uri="{FF2B5EF4-FFF2-40B4-BE49-F238E27FC236}">
                <a16:creationId xmlns:a16="http://schemas.microsoft.com/office/drawing/2014/main" id="{35901651-DF56-43B9-2190-DD0EC4D8F3DF}"/>
              </a:ext>
            </a:extLst>
          </p:cNvPr>
          <p:cNvPicPr>
            <a:picLocks noChangeAspect="1"/>
          </p:cNvPicPr>
          <p:nvPr/>
        </p:nvPicPr>
        <p:blipFill>
          <a:blip r:embed="rId2"/>
          <a:stretch>
            <a:fillRect/>
          </a:stretch>
        </p:blipFill>
        <p:spPr>
          <a:xfrm>
            <a:off x="6743253" y="2716038"/>
            <a:ext cx="4682219" cy="2450849"/>
          </a:xfrm>
          <a:prstGeom prst="rect">
            <a:avLst/>
          </a:prstGeom>
        </p:spPr>
      </p:pic>
    </p:spTree>
    <p:extLst>
      <p:ext uri="{BB962C8B-B14F-4D97-AF65-F5344CB8AC3E}">
        <p14:creationId xmlns:p14="http://schemas.microsoft.com/office/powerpoint/2010/main" val="207159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A7C2F-5813-32AE-22F2-3B5B6E97F341}"/>
              </a:ext>
            </a:extLst>
          </p:cNvPr>
          <p:cNvSpPr>
            <a:spLocks noGrp="1"/>
          </p:cNvSpPr>
          <p:nvPr>
            <p:ph idx="1"/>
          </p:nvPr>
        </p:nvSpPr>
        <p:spPr>
          <a:xfrm>
            <a:off x="1141412" y="646544"/>
            <a:ext cx="9905999" cy="6062074"/>
          </a:xfrm>
        </p:spPr>
        <p:txBody>
          <a:bodyPr>
            <a:normAutofit fontScale="77500" lnSpcReduction="20000"/>
          </a:bodyPr>
          <a:lstStyle/>
          <a:p>
            <a:pPr marL="0" indent="0" algn="just">
              <a:buNone/>
            </a:pPr>
            <a:r>
              <a:rPr lang="en-US" dirty="0"/>
              <a:t>Reduced Libido</a:t>
            </a:r>
          </a:p>
          <a:p>
            <a:pPr algn="just"/>
            <a:r>
              <a:rPr lang="en-US" dirty="0"/>
              <a:t>Stress can significantly dampen sexual desire. The mental exhaustion and tension resulting from prolonged stress can lead to a decreased interest in sexual activity.</a:t>
            </a:r>
          </a:p>
          <a:p>
            <a:pPr marL="0" indent="0" algn="just">
              <a:buNone/>
            </a:pPr>
            <a:r>
              <a:rPr lang="en-US" dirty="0"/>
              <a:t> Infertility</a:t>
            </a:r>
          </a:p>
          <a:p>
            <a:pPr algn="just"/>
            <a:r>
              <a:rPr lang="en-US" dirty="0"/>
              <a:t>The relationship between chronic stress and health problems like infertility is well-established. For instance, in women, stress can disrupt the menstrual cycle, while in men, it can affect sperm production. The anxiety surrounding infertility can further escalate stress levels, demonstrating a recurrent theme of how stress impacts health and sexual well-being.</a:t>
            </a:r>
          </a:p>
          <a:p>
            <a:pPr marL="0" indent="0" algn="just">
              <a:buNone/>
            </a:pPr>
            <a:r>
              <a:rPr lang="en-US" dirty="0"/>
              <a:t>Vaginismus</a:t>
            </a:r>
          </a:p>
          <a:p>
            <a:pPr algn="just"/>
            <a:r>
              <a:rPr lang="en-US" dirty="0"/>
              <a:t>In women, stress can lead to vaginismus, making sexual intercourse painful or impossible. This condition is often linked to anxiety and past traumatic experiences, underscoring how stress can negatively affect sexual function and health.</a:t>
            </a:r>
          </a:p>
          <a:p>
            <a:pPr marL="0" indent="0" algn="just">
              <a:buNone/>
            </a:pPr>
            <a:r>
              <a:rPr lang="en-US" dirty="0"/>
              <a:t>Dyspareunia</a:t>
            </a:r>
          </a:p>
          <a:p>
            <a:pPr algn="just"/>
            <a:r>
              <a:rPr lang="en-US" dirty="0"/>
              <a:t>Stress can also lead to dyspareunia. The pain can then cause anxiety about sexual activity, further exacerbating stress and leading to a cycle of health problems caused by stress.</a:t>
            </a:r>
          </a:p>
        </p:txBody>
      </p:sp>
    </p:spTree>
    <p:extLst>
      <p:ext uri="{BB962C8B-B14F-4D97-AF65-F5344CB8AC3E}">
        <p14:creationId xmlns:p14="http://schemas.microsoft.com/office/powerpoint/2010/main" val="52679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9078-15C8-D4F7-7D05-B930BFA300C3}"/>
              </a:ext>
            </a:extLst>
          </p:cNvPr>
          <p:cNvSpPr>
            <a:spLocks noGrp="1"/>
          </p:cNvSpPr>
          <p:nvPr>
            <p:ph type="title"/>
          </p:nvPr>
        </p:nvSpPr>
        <p:spPr>
          <a:xfrm>
            <a:off x="1141413" y="618518"/>
            <a:ext cx="9905998" cy="914718"/>
          </a:xfrm>
        </p:spPr>
        <p:txBody>
          <a:bodyPr/>
          <a:lstStyle/>
          <a:p>
            <a:pPr algn="ctr"/>
            <a:r>
              <a:rPr lang="en-US" dirty="0"/>
              <a:t>Management</a:t>
            </a:r>
          </a:p>
        </p:txBody>
      </p:sp>
      <p:sp>
        <p:nvSpPr>
          <p:cNvPr id="3" name="Content Placeholder 2">
            <a:extLst>
              <a:ext uri="{FF2B5EF4-FFF2-40B4-BE49-F238E27FC236}">
                <a16:creationId xmlns:a16="http://schemas.microsoft.com/office/drawing/2014/main" id="{7970C289-1702-43E1-5E2B-BED380CC345D}"/>
              </a:ext>
            </a:extLst>
          </p:cNvPr>
          <p:cNvSpPr>
            <a:spLocks noGrp="1"/>
          </p:cNvSpPr>
          <p:nvPr>
            <p:ph idx="1"/>
          </p:nvPr>
        </p:nvSpPr>
        <p:spPr>
          <a:xfrm>
            <a:off x="941560" y="1634836"/>
            <a:ext cx="5920967" cy="5089237"/>
          </a:xfrm>
        </p:spPr>
        <p:txBody>
          <a:bodyPr>
            <a:normAutofit fontScale="92500"/>
          </a:bodyPr>
          <a:lstStyle/>
          <a:p>
            <a:pPr algn="just"/>
            <a:r>
              <a:rPr lang="en-US" sz="2000" dirty="0"/>
              <a:t>Mindfulness and Relaxation Techniques:</a:t>
            </a:r>
          </a:p>
          <a:p>
            <a:pPr algn="just"/>
            <a:r>
              <a:rPr lang="en-US" sz="2000" dirty="0"/>
              <a:t>Meditation and Yoga: They can enhance your sexual experience by promoting body awareness and helping you stay present during sexual activity.</a:t>
            </a:r>
          </a:p>
          <a:p>
            <a:pPr algn="just"/>
            <a:r>
              <a:rPr lang="en-US" sz="2000" dirty="0"/>
              <a:t>Breathing Exercises: Practicing deep breathing can help manage anxiety and stress, allowing for a calmer mind and a more relaxed body.</a:t>
            </a:r>
          </a:p>
          <a:p>
            <a:pPr algn="just"/>
            <a:r>
              <a:rPr lang="en-US" sz="2000" dirty="0"/>
              <a:t>Progressive Muscle Relaxation: This technique involves tensing and then slowly releasing each muscle group in your body, starting with your toes and ending with your forehead. It can help reduce feelings of anxiety and promote a sense of calm, which can be beneficial for sexual health.</a:t>
            </a:r>
          </a:p>
        </p:txBody>
      </p:sp>
      <p:pic>
        <p:nvPicPr>
          <p:cNvPr id="4" name="Picture 3">
            <a:extLst>
              <a:ext uri="{FF2B5EF4-FFF2-40B4-BE49-F238E27FC236}">
                <a16:creationId xmlns:a16="http://schemas.microsoft.com/office/drawing/2014/main" id="{E4013DFB-3462-9789-0A25-F6BC9D15BDC3}"/>
              </a:ext>
            </a:extLst>
          </p:cNvPr>
          <p:cNvPicPr>
            <a:picLocks noChangeAspect="1"/>
          </p:cNvPicPr>
          <p:nvPr/>
        </p:nvPicPr>
        <p:blipFill>
          <a:blip r:embed="rId2"/>
          <a:stretch>
            <a:fillRect/>
          </a:stretch>
        </p:blipFill>
        <p:spPr>
          <a:xfrm>
            <a:off x="7285399" y="2236206"/>
            <a:ext cx="4243812" cy="2829208"/>
          </a:xfrm>
          <a:prstGeom prst="rect">
            <a:avLst/>
          </a:prstGeom>
        </p:spPr>
      </p:pic>
    </p:spTree>
    <p:extLst>
      <p:ext uri="{BB962C8B-B14F-4D97-AF65-F5344CB8AC3E}">
        <p14:creationId xmlns:p14="http://schemas.microsoft.com/office/powerpoint/2010/main" val="296300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C864-7AFD-638B-D77C-20988E5BAC08}"/>
              </a:ext>
            </a:extLst>
          </p:cNvPr>
          <p:cNvSpPr>
            <a:spLocks noGrp="1"/>
          </p:cNvSpPr>
          <p:nvPr>
            <p:ph type="title"/>
          </p:nvPr>
        </p:nvSpPr>
        <p:spPr/>
        <p:txBody>
          <a:bodyPr/>
          <a:lstStyle/>
          <a:p>
            <a:pPr algn="ctr"/>
            <a:r>
              <a:rPr lang="en-US" dirty="0"/>
              <a:t>Management</a:t>
            </a:r>
          </a:p>
        </p:txBody>
      </p:sp>
      <p:sp>
        <p:nvSpPr>
          <p:cNvPr id="3" name="Content Placeholder 2">
            <a:extLst>
              <a:ext uri="{FF2B5EF4-FFF2-40B4-BE49-F238E27FC236}">
                <a16:creationId xmlns:a16="http://schemas.microsoft.com/office/drawing/2014/main" id="{D72805FD-CF7D-0D57-CA5B-19B7A72661E5}"/>
              </a:ext>
            </a:extLst>
          </p:cNvPr>
          <p:cNvSpPr>
            <a:spLocks noGrp="1"/>
          </p:cNvSpPr>
          <p:nvPr>
            <p:ph idx="1"/>
          </p:nvPr>
        </p:nvSpPr>
        <p:spPr>
          <a:xfrm>
            <a:off x="1141412" y="2249487"/>
            <a:ext cx="9905999" cy="4060778"/>
          </a:xfrm>
        </p:spPr>
        <p:txBody>
          <a:bodyPr>
            <a:normAutofit fontScale="70000" lnSpcReduction="20000"/>
          </a:bodyPr>
          <a:lstStyle/>
          <a:p>
            <a:pPr algn="just"/>
            <a:r>
              <a:rPr lang="en-US" dirty="0"/>
              <a:t>Discussing Sexual Concerns: Openly discussing any sexual concerns and how stress is affecting your sexual health with your partner can foster understanding and a willingness to explore solutions together.</a:t>
            </a:r>
          </a:p>
          <a:p>
            <a:pPr algn="just"/>
            <a:r>
              <a:rPr lang="en-US" dirty="0"/>
              <a:t>Therapy: Couples or individual therapy can provide a safe space to discuss stressors and work through any sexual health concerns.</a:t>
            </a:r>
          </a:p>
          <a:p>
            <a:pPr algn="just"/>
            <a:r>
              <a:rPr lang="en-US" dirty="0"/>
              <a:t>Aerobic Exercise: Activities like jogging, swimming, or cycling can help mitigate the health effects of stress by promoting the release of endorphins, which are natural mood lifters.</a:t>
            </a:r>
          </a:p>
          <a:p>
            <a:pPr algn="just"/>
            <a:r>
              <a:rPr lang="en-US" dirty="0"/>
              <a:t>Strength Training: Strength training exercises can also be effective in reducing stress and improving mood, which can, in turn, boost sexual health.</a:t>
            </a:r>
          </a:p>
          <a:p>
            <a:pPr algn="just"/>
            <a:r>
              <a:rPr lang="en-US" dirty="0"/>
              <a:t>Dance: Engaging in dance can be a fun way to reduce stress and improve your mood and body confidence, which can enhance your sexual health.</a:t>
            </a:r>
          </a:p>
          <a:p>
            <a:endParaRPr lang="en-US" dirty="0"/>
          </a:p>
        </p:txBody>
      </p:sp>
    </p:spTree>
    <p:extLst>
      <p:ext uri="{BB962C8B-B14F-4D97-AF65-F5344CB8AC3E}">
        <p14:creationId xmlns:p14="http://schemas.microsoft.com/office/powerpoint/2010/main" val="322803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95AE-F119-5BEA-12A9-11D7FAE1013A}"/>
              </a:ext>
            </a:extLst>
          </p:cNvPr>
          <p:cNvSpPr>
            <a:spLocks noGrp="1"/>
          </p:cNvSpPr>
          <p:nvPr>
            <p:ph type="title"/>
          </p:nvPr>
        </p:nvSpPr>
        <p:spPr/>
        <p:txBody>
          <a:bodyPr>
            <a:normAutofit/>
          </a:bodyPr>
          <a:lstStyle/>
          <a:p>
            <a:pPr algn="ctr"/>
            <a:r>
              <a:rPr lang="en-US" dirty="0"/>
              <a:t>Exercise</a:t>
            </a:r>
          </a:p>
        </p:txBody>
      </p:sp>
      <p:sp>
        <p:nvSpPr>
          <p:cNvPr id="3" name="Content Placeholder 2">
            <a:extLst>
              <a:ext uri="{FF2B5EF4-FFF2-40B4-BE49-F238E27FC236}">
                <a16:creationId xmlns:a16="http://schemas.microsoft.com/office/drawing/2014/main" id="{0EB148C5-5061-180B-3474-639CFF74BFB0}"/>
              </a:ext>
            </a:extLst>
          </p:cNvPr>
          <p:cNvSpPr>
            <a:spLocks noGrp="1"/>
          </p:cNvSpPr>
          <p:nvPr>
            <p:ph idx="1"/>
          </p:nvPr>
        </p:nvSpPr>
        <p:spPr>
          <a:xfrm>
            <a:off x="417512" y="1825625"/>
            <a:ext cx="11353800" cy="2203167"/>
          </a:xfrm>
        </p:spPr>
        <p:txBody>
          <a:bodyPr>
            <a:normAutofit fontScale="85000" lnSpcReduction="20000"/>
          </a:bodyPr>
          <a:lstStyle/>
          <a:p>
            <a:pPr algn="just"/>
            <a:r>
              <a:rPr lang="en-US" dirty="0"/>
              <a:t>The benefits of exercise on both physical and mental health are well documented in the scientific literature and are frequently conveyed by popular media.</a:t>
            </a:r>
          </a:p>
          <a:p>
            <a:pPr algn="just"/>
            <a:r>
              <a:rPr lang="en-US" dirty="0"/>
              <a:t>Improvements in physiological sexual arousal following acute exercise appear to be driven by increases in sympathetic nervous system activity and endocrine factors. </a:t>
            </a:r>
          </a:p>
          <a:p>
            <a:pPr algn="just"/>
            <a:r>
              <a:rPr lang="en-US" dirty="0"/>
              <a:t>Exercise likely enhances sexual satisfaction indirectly by preserving autonomic flexibility, which benefits cardiovascular health and mood. </a:t>
            </a:r>
          </a:p>
        </p:txBody>
      </p:sp>
      <p:pic>
        <p:nvPicPr>
          <p:cNvPr id="4" name="Picture 3">
            <a:extLst>
              <a:ext uri="{FF2B5EF4-FFF2-40B4-BE49-F238E27FC236}">
                <a16:creationId xmlns:a16="http://schemas.microsoft.com/office/drawing/2014/main" id="{226ED287-A57F-6BDF-02C8-D5DE79F9025D}"/>
              </a:ext>
            </a:extLst>
          </p:cNvPr>
          <p:cNvPicPr>
            <a:picLocks noChangeAspect="1"/>
          </p:cNvPicPr>
          <p:nvPr/>
        </p:nvPicPr>
        <p:blipFill>
          <a:blip r:embed="rId2"/>
          <a:stretch>
            <a:fillRect/>
          </a:stretch>
        </p:blipFill>
        <p:spPr>
          <a:xfrm>
            <a:off x="3856777" y="4155541"/>
            <a:ext cx="4088394" cy="2502151"/>
          </a:xfrm>
          <a:prstGeom prst="rect">
            <a:avLst/>
          </a:prstGeom>
        </p:spPr>
      </p:pic>
    </p:spTree>
    <p:extLst>
      <p:ext uri="{BB962C8B-B14F-4D97-AF65-F5344CB8AC3E}">
        <p14:creationId xmlns:p14="http://schemas.microsoft.com/office/powerpoint/2010/main" val="277063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4EC9-9119-B1F2-7134-2D0620BBD23C}"/>
              </a:ext>
            </a:extLst>
          </p:cNvPr>
          <p:cNvSpPr>
            <a:spLocks noGrp="1"/>
          </p:cNvSpPr>
          <p:nvPr>
            <p:ph type="title"/>
          </p:nvPr>
        </p:nvSpPr>
        <p:spPr/>
        <p:txBody>
          <a:bodyPr/>
          <a:lstStyle/>
          <a:p>
            <a:pPr algn="ctr"/>
            <a:r>
              <a:rPr lang="en-US" dirty="0"/>
              <a:t>Exercise</a:t>
            </a:r>
          </a:p>
        </p:txBody>
      </p:sp>
      <p:sp>
        <p:nvSpPr>
          <p:cNvPr id="3" name="Content Placeholder 2">
            <a:extLst>
              <a:ext uri="{FF2B5EF4-FFF2-40B4-BE49-F238E27FC236}">
                <a16:creationId xmlns:a16="http://schemas.microsoft.com/office/drawing/2014/main" id="{752A6183-B04F-584A-A6B1-C92C67848121}"/>
              </a:ext>
            </a:extLst>
          </p:cNvPr>
          <p:cNvSpPr>
            <a:spLocks noGrp="1"/>
          </p:cNvSpPr>
          <p:nvPr>
            <p:ph idx="1"/>
          </p:nvPr>
        </p:nvSpPr>
        <p:spPr>
          <a:xfrm>
            <a:off x="1141412" y="2249487"/>
            <a:ext cx="9905999" cy="4060778"/>
          </a:xfrm>
        </p:spPr>
        <p:txBody>
          <a:bodyPr>
            <a:normAutofit fontScale="92500" lnSpcReduction="10000"/>
          </a:bodyPr>
          <a:lstStyle/>
          <a:p>
            <a:pPr algn="just"/>
            <a:r>
              <a:rPr lang="en-US" dirty="0"/>
              <a:t>Positive body image due to exercise also increases sexual well-being.</a:t>
            </a:r>
          </a:p>
          <a:p>
            <a:pPr algn="just"/>
            <a:r>
              <a:rPr lang="en-US" dirty="0"/>
              <a:t>Exercise improves sexual function in depressed women not taking medication.</a:t>
            </a:r>
          </a:p>
          <a:p>
            <a:pPr algn="just"/>
            <a:r>
              <a:rPr lang="en-US" dirty="0"/>
              <a:t>Women with anti-depressant-induced sexual dysfunction and women who have undergone hysterectomies can benefit from exercise.</a:t>
            </a:r>
          </a:p>
          <a:p>
            <a:pPr algn="just"/>
            <a:r>
              <a:rPr lang="en-US" dirty="0"/>
              <a:t>One study found that in women with diagnosable sexual dysfunction, a regimen of 30 minutes of vigorous exercise 3 times a week was sufficient to produce clinically relevant improvements in sexual function, particularly sexual desire.</a:t>
            </a:r>
          </a:p>
          <a:p>
            <a:endParaRPr lang="en-US" dirty="0"/>
          </a:p>
        </p:txBody>
      </p:sp>
    </p:spTree>
    <p:extLst>
      <p:ext uri="{BB962C8B-B14F-4D97-AF65-F5344CB8AC3E}">
        <p14:creationId xmlns:p14="http://schemas.microsoft.com/office/powerpoint/2010/main" val="2081137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EF5A1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inical Trial Infographics by Slidesgo">
  <a:themeElements>
    <a:clrScheme name="Simple Light">
      <a:dk1>
        <a:srgbClr val="000000"/>
      </a:dk1>
      <a:lt1>
        <a:srgbClr val="FFFFFF"/>
      </a:lt1>
      <a:dk2>
        <a:srgbClr val="595959"/>
      </a:dk2>
      <a:lt2>
        <a:srgbClr val="EEEEEE"/>
      </a:lt2>
      <a:accent1>
        <a:srgbClr val="52EEC9"/>
      </a:accent1>
      <a:accent2>
        <a:srgbClr val="97FBC5"/>
      </a:accent2>
      <a:accent3>
        <a:srgbClr val="7CE9FE"/>
      </a:accent3>
      <a:accent4>
        <a:srgbClr val="1C8FC5"/>
      </a:accent4>
      <a:accent5>
        <a:srgbClr val="04606F"/>
      </a:accent5>
      <a:accent6>
        <a:srgbClr val="52EEC9"/>
      </a:accent6>
      <a:hlink>
        <a:srgbClr val="97FBC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305</TotalTime>
  <Words>2786</Words>
  <Application>Microsoft Office PowerPoint</Application>
  <PresentationFormat>Widescreen</PresentationFormat>
  <Paragraphs>453</Paragraphs>
  <Slides>31</Slides>
  <Notes>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31</vt:i4>
      </vt:variant>
    </vt:vector>
  </HeadingPairs>
  <TitlesOfParts>
    <vt:vector size="48" baseType="lpstr">
      <vt:lpstr>微软雅黑</vt:lpstr>
      <vt:lpstr>Arial</vt:lpstr>
      <vt:lpstr>Avenir Book</vt:lpstr>
      <vt:lpstr>Calibri</vt:lpstr>
      <vt:lpstr>Calibri Light</vt:lpstr>
      <vt:lpstr>Cambria</vt:lpstr>
      <vt:lpstr>Fira Sans Extra Condensed</vt:lpstr>
      <vt:lpstr>Helvetica</vt:lpstr>
      <vt:lpstr>Helvetica Neue Light</vt:lpstr>
      <vt:lpstr>Segoe UI</vt:lpstr>
      <vt:lpstr>Wingdings</vt:lpstr>
      <vt:lpstr>Circuit</vt:lpstr>
      <vt:lpstr>7_Office Theme</vt:lpstr>
      <vt:lpstr>Office Theme</vt:lpstr>
      <vt:lpstr>1_Office Theme</vt:lpstr>
      <vt:lpstr>2_Office Theme</vt:lpstr>
      <vt:lpstr>Clinical Trial Infographics by Slidesgo</vt:lpstr>
      <vt:lpstr>Lifestyle and Female Sexual Well-Being</vt:lpstr>
      <vt:lpstr>Introduction</vt:lpstr>
      <vt:lpstr>PowerPoint Presentation</vt:lpstr>
      <vt:lpstr>Stress</vt:lpstr>
      <vt:lpstr>PowerPoint Presentation</vt:lpstr>
      <vt:lpstr>Management</vt:lpstr>
      <vt:lpstr>Management</vt:lpstr>
      <vt:lpstr>Exercise</vt:lpstr>
      <vt:lpstr>Exercise</vt:lpstr>
      <vt:lpstr>Sleep</vt:lpstr>
      <vt:lpstr>Nutrition</vt:lpstr>
      <vt:lpstr>Nutrition</vt:lpstr>
      <vt:lpstr>PowerPoint Presentation</vt:lpstr>
      <vt:lpstr>Habits</vt:lpstr>
      <vt:lpstr>Communication</vt:lpstr>
      <vt:lpstr>Case 1</vt:lpstr>
      <vt:lpstr>Case 1</vt:lpstr>
      <vt:lpstr>Case 2</vt:lpstr>
      <vt:lpstr>Case 2</vt:lpstr>
      <vt:lpstr>Case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Supplement Facts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dr.ghaemi@valiasr.ihc.com</dc:creator>
  <cp:lastModifiedBy>dr.ghaemi@valiasr.ihc.com</cp:lastModifiedBy>
  <cp:revision>9</cp:revision>
  <dcterms:created xsi:type="dcterms:W3CDTF">2024-10-06T06:28:37Z</dcterms:created>
  <dcterms:modified xsi:type="dcterms:W3CDTF">2024-11-05T08:07:40Z</dcterms:modified>
</cp:coreProperties>
</file>